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8" r:id="rId2"/>
    <p:sldId id="257" r:id="rId3"/>
    <p:sldId id="258" r:id="rId4"/>
    <p:sldId id="337" r:id="rId5"/>
    <p:sldId id="308" r:id="rId6"/>
    <p:sldId id="307" r:id="rId7"/>
    <p:sldId id="310" r:id="rId8"/>
    <p:sldId id="312" r:id="rId9"/>
    <p:sldId id="313" r:id="rId10"/>
    <p:sldId id="314" r:id="rId11"/>
    <p:sldId id="338" r:id="rId12"/>
    <p:sldId id="315" r:id="rId13"/>
    <p:sldId id="316" r:id="rId14"/>
    <p:sldId id="317" r:id="rId15"/>
    <p:sldId id="318" r:id="rId16"/>
    <p:sldId id="348" r:id="rId17"/>
    <p:sldId id="334" r:id="rId18"/>
    <p:sldId id="260" r:id="rId19"/>
    <p:sldId id="261" r:id="rId20"/>
    <p:sldId id="262" r:id="rId21"/>
    <p:sldId id="263" r:id="rId22"/>
    <p:sldId id="319" r:id="rId23"/>
    <p:sldId id="320" r:id="rId24"/>
    <p:sldId id="321" r:id="rId25"/>
    <p:sldId id="322" r:id="rId26"/>
    <p:sldId id="268" r:id="rId27"/>
    <p:sldId id="333" r:id="rId28"/>
    <p:sldId id="331" r:id="rId29"/>
    <p:sldId id="347" r:id="rId3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3BE5361-B1BE-F94F-BB40-A4CCE3537362}">
          <p14:sldIdLst>
            <p14:sldId id="298"/>
            <p14:sldId id="257"/>
            <p14:sldId id="258"/>
            <p14:sldId id="337"/>
            <p14:sldId id="308"/>
            <p14:sldId id="307"/>
            <p14:sldId id="310"/>
            <p14:sldId id="312"/>
            <p14:sldId id="313"/>
            <p14:sldId id="314"/>
            <p14:sldId id="338"/>
            <p14:sldId id="315"/>
            <p14:sldId id="316"/>
            <p14:sldId id="317"/>
            <p14:sldId id="318"/>
            <p14:sldId id="348"/>
            <p14:sldId id="334"/>
            <p14:sldId id="260"/>
            <p14:sldId id="261"/>
            <p14:sldId id="262"/>
            <p14:sldId id="263"/>
            <p14:sldId id="319"/>
            <p14:sldId id="320"/>
            <p14:sldId id="321"/>
            <p14:sldId id="322"/>
            <p14:sldId id="268"/>
            <p14:sldId id="333"/>
            <p14:sldId id="331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1"/>
    <p:restoredTop sz="79461"/>
  </p:normalViewPr>
  <p:slideViewPr>
    <p:cSldViewPr snapToGrid="0" snapToObjects="1">
      <p:cViewPr varScale="1">
        <p:scale>
          <a:sx n="71" d="100"/>
          <a:sy n="71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458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Приветственный слайд</a:t>
            </a:r>
            <a:r>
              <a:rPr lang="en-US" dirty="0"/>
              <a:t>.</a:t>
            </a:r>
            <a:br>
              <a:rPr lang="ru-RU" dirty="0"/>
            </a:br>
            <a:r>
              <a:rPr lang="en-US" dirty="0"/>
              <a:t>Random facts </a:t>
            </a:r>
            <a:r>
              <a:rPr lang="ru-RU" dirty="0"/>
              <a:t>для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1.) </a:t>
            </a:r>
            <a:r>
              <a:rPr lang="ru-RU" dirty="0"/>
              <a:t>Для привлечения внимания к слайдом до начала</a:t>
            </a:r>
          </a:p>
          <a:p>
            <a:r>
              <a:rPr lang="ru-RU" dirty="0"/>
              <a:t>2</a:t>
            </a:r>
            <a:r>
              <a:rPr lang="en-US" dirty="0"/>
              <a:t>.)</a:t>
            </a:r>
            <a:r>
              <a:rPr lang="ru-RU" dirty="0"/>
              <a:t> Чтобы я не забыл просмотреть слайды до начала)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Оставить место под </a:t>
            </a:r>
            <a:r>
              <a:rPr lang="en-US" dirty="0"/>
              <a:t>random facts</a:t>
            </a:r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грандиозное осваивание бабок – создание ИИ за 3 месяца</a:t>
            </a:r>
            <a:r>
              <a:rPr lang="en-US" dirty="0"/>
              <a:t>. </a:t>
            </a:r>
            <a:r>
              <a:rPr lang="ru-RU" dirty="0"/>
              <a:t>Ничего не получилось</a:t>
            </a:r>
            <a:r>
              <a:rPr lang="en-US" dirty="0"/>
              <a:t>,</a:t>
            </a:r>
            <a:r>
              <a:rPr lang="ru-RU" dirty="0"/>
              <a:t> но задачи были поставлены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2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Сами поставленные задачи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Расцвет формальной логики</a:t>
            </a:r>
            <a:r>
              <a:rPr lang="en-US" dirty="0"/>
              <a:t>.</a:t>
            </a:r>
            <a:r>
              <a:rPr lang="ru-RU" dirty="0"/>
              <a:t> Первые модели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Отдельно рассказать про провал в машинном переводе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перетекает в системы основанные на знаниях</a:t>
            </a:r>
            <a:r>
              <a:rPr lang="en-US" dirty="0"/>
              <a:t>.</a:t>
            </a:r>
            <a:r>
              <a:rPr lang="ru-RU" dirty="0"/>
              <a:t> Рассказать про технические проблемы </a:t>
            </a:r>
            <a:r>
              <a:rPr lang="en-US" dirty="0"/>
              <a:t>MYCIN.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5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Первые внедрения</a:t>
            </a:r>
            <a:r>
              <a:rPr lang="en-US" dirty="0"/>
              <a:t>. </a:t>
            </a:r>
            <a:r>
              <a:rPr lang="ru-RU" dirty="0"/>
              <a:t>Но все оказалось не так радужно</a:t>
            </a:r>
            <a:r>
              <a:rPr lang="en-US" dirty="0"/>
              <a:t>.</a:t>
            </a:r>
            <a:r>
              <a:rPr lang="ru-RU" dirty="0"/>
              <a:t> Многое не окупалось и не работало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4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 </a:t>
            </a:r>
            <a:r>
              <a:rPr lang="ru-RU"/>
              <a:t>и рассвет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8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Картинку перерисовать на красивую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41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Диаграмма Эйлера по ИИ</a:t>
            </a:r>
            <a:r>
              <a:rPr lang="en-US" dirty="0"/>
              <a:t>. </a:t>
            </a:r>
            <a:r>
              <a:rPr lang="ru-RU" dirty="0"/>
              <a:t>Сейчас </a:t>
            </a:r>
            <a:r>
              <a:rPr lang="en-US" dirty="0"/>
              <a:t>ML</a:t>
            </a:r>
            <a:r>
              <a:rPr lang="ru-RU" dirty="0"/>
              <a:t> – это почти все в ИИ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7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Обсудим концепцию машинного обучения на примере задачи машинного перевода</a:t>
            </a:r>
            <a:r>
              <a:rPr lang="en-US" dirty="0"/>
              <a:t>.</a:t>
            </a:r>
          </a:p>
          <a:p>
            <a:r>
              <a:rPr lang="ru-RU" dirty="0"/>
              <a:t>Интерактив</a:t>
            </a:r>
            <a:r>
              <a:rPr lang="en-US" dirty="0"/>
              <a:t>:</a:t>
            </a:r>
            <a:r>
              <a:rPr lang="ru-RU" dirty="0"/>
              <a:t> Как будет переводить?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Первая идея – словарь + грамматические правила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Вспомнить про </a:t>
            </a:r>
            <a:r>
              <a:rPr lang="en-US" dirty="0"/>
              <a:t>Data Driven </a:t>
            </a:r>
            <a:r>
              <a:rPr lang="ru-RU" dirty="0"/>
              <a:t>подход и что мы переходим к </a:t>
            </a:r>
            <a:r>
              <a:rPr lang="en-US" dirty="0"/>
              <a:t>Learn/Optimize</a:t>
            </a:r>
            <a:endParaRPr dirty="0"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 взлетело</a:t>
            </a:r>
            <a:r>
              <a:rPr lang="en-US" dirty="0"/>
              <a:t>.</a:t>
            </a:r>
            <a:r>
              <a:rPr lang="ru-RU" dirty="0"/>
              <a:t> Этих правил СЛИШКОМ МНОГО</a:t>
            </a:r>
            <a:r>
              <a:rPr lang="en-US" dirty="0"/>
              <a:t>.</a:t>
            </a:r>
            <a:r>
              <a:rPr lang="ru-RU" dirty="0"/>
              <a:t> Нужно придумывать что-то другое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 в принципе у нас есть готовые тексты</a:t>
            </a:r>
            <a:r>
              <a:rPr lang="en-US" dirty="0"/>
              <a:t>, </a:t>
            </a:r>
            <a:r>
              <a:rPr lang="ru-RU" dirty="0"/>
              <a:t>уже переведённые</a:t>
            </a:r>
            <a:r>
              <a:rPr lang="en-US" dirty="0"/>
              <a:t>. </a:t>
            </a:r>
            <a:r>
              <a:rPr lang="ru-RU" dirty="0"/>
              <a:t>Было круто автоматически достать правила из языка</a:t>
            </a:r>
            <a:r>
              <a:rPr lang="en-US" dirty="0"/>
              <a:t>.</a:t>
            </a:r>
            <a:br>
              <a:rPr lang="en-US" dirty="0"/>
            </a:br>
            <a:endParaRPr lang="ru-RU" dirty="0"/>
          </a:p>
          <a:p>
            <a:r>
              <a:rPr lang="ru-RU" dirty="0"/>
              <a:t>Это и есть </a:t>
            </a:r>
            <a:r>
              <a:rPr lang="en-US" dirty="0"/>
              <a:t>ML.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Концепция </a:t>
            </a:r>
            <a:r>
              <a:rPr lang="en-US" dirty="0"/>
              <a:t>Blackbox.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В черный ящик подается в текст</a:t>
            </a:r>
            <a:r>
              <a:rPr lang="en-US" dirty="0"/>
              <a:t>.</a:t>
            </a:r>
            <a:r>
              <a:rPr lang="ru-RU" dirty="0"/>
              <a:t> Он чета там делает</a:t>
            </a:r>
            <a:r>
              <a:rPr lang="en-US" dirty="0"/>
              <a:t>,</a:t>
            </a:r>
            <a:r>
              <a:rPr lang="ru-RU" dirty="0"/>
              <a:t> возвращает переведенный текст</a:t>
            </a:r>
            <a:r>
              <a:rPr lang="en-US" dirty="0"/>
              <a:t>.</a:t>
            </a:r>
            <a:br>
              <a:rPr lang="ru-RU" dirty="0"/>
            </a:br>
            <a:r>
              <a:rPr lang="ru-RU" dirty="0"/>
              <a:t>Качество перевода зависит от крутилок на </a:t>
            </a:r>
            <a:r>
              <a:rPr lang="en-US" dirty="0"/>
              <a:t>box</a:t>
            </a:r>
            <a:r>
              <a:rPr lang="ru-RU" dirty="0"/>
              <a:t>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45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Базовая концепция</a:t>
            </a:r>
            <a:r>
              <a:rPr lang="en-US" dirty="0"/>
              <a:t>.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Элементы на слайде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40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Множество моделей с различными значения параметра создает семейство моделей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Есть предсказания есть реальные ответы</a:t>
            </a:r>
            <a:r>
              <a:rPr lang="en-US" dirty="0"/>
              <a:t>.</a:t>
            </a:r>
            <a:r>
              <a:rPr lang="ru-RU" dirty="0"/>
              <a:t> Есть функция потерь</a:t>
            </a:r>
            <a:r>
              <a:rPr lang="en-US" dirty="0"/>
              <a:t>.</a:t>
            </a:r>
            <a:r>
              <a:rPr lang="ru-RU" dirty="0"/>
              <a:t> По функции потерь как-то влияет на параметры</a:t>
            </a:r>
            <a:r>
              <a:rPr lang="en-US" dirty="0"/>
              <a:t>,</a:t>
            </a:r>
            <a:r>
              <a:rPr lang="ru-RU" dirty="0"/>
              <a:t> чтобы было лучше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87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Вспоминаем производные</a:t>
            </a:r>
            <a:r>
              <a:rPr lang="en-US" dirty="0"/>
              <a:t>.</a:t>
            </a:r>
            <a:br>
              <a:rPr lang="ru-RU" dirty="0"/>
            </a:br>
            <a:endParaRPr lang="ru-RU" dirty="0"/>
          </a:p>
          <a:p>
            <a:r>
              <a:rPr lang="ru-RU" dirty="0"/>
              <a:t>Разбираем куда надо попасть и т</a:t>
            </a:r>
            <a:r>
              <a:rPr lang="en-US" dirty="0"/>
              <a:t>.</a:t>
            </a:r>
            <a:r>
              <a:rPr lang="ru-RU" dirty="0"/>
              <a:t>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41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Пространство может быть непростым</a:t>
            </a:r>
            <a:r>
              <a:rPr lang="en-US" dirty="0"/>
              <a:t>.</a:t>
            </a:r>
            <a:r>
              <a:rPr lang="ru-RU" dirty="0"/>
              <a:t> А вообще оно очень далеко не </a:t>
            </a:r>
            <a:r>
              <a:rPr lang="en-US" dirty="0"/>
              <a:t>2</a:t>
            </a:r>
            <a:r>
              <a:rPr lang="ru-RU" dirty="0"/>
              <a:t> мерное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06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 и обучают модели </a:t>
            </a:r>
            <a:r>
              <a:rPr lang="en-US" dirty="0"/>
              <a:t>ML Researcher</a:t>
            </a:r>
            <a:r>
              <a:rPr lang="ru-RU" dirty="0"/>
              <a:t> (Ну условно)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8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предиктивную аналитику и ее компоненты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большинстве своем это машинное обучение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70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переходим к истории </a:t>
            </a:r>
            <a:r>
              <a:rPr lang="en-US" dirty="0"/>
              <a:t>AI. </a:t>
            </a:r>
            <a:r>
              <a:rPr lang="ru-RU" dirty="0"/>
              <a:t>Рассказываем</a:t>
            </a:r>
            <a:r>
              <a:rPr lang="en-US" dirty="0"/>
              <a:t>, </a:t>
            </a:r>
            <a:r>
              <a:rPr lang="ru-RU" dirty="0"/>
              <a:t>что с древности люди думали о </a:t>
            </a:r>
            <a:r>
              <a:rPr lang="en-US" dirty="0"/>
              <a:t>AI.</a:t>
            </a:r>
            <a:r>
              <a:rPr lang="ru-RU" dirty="0"/>
              <a:t> И имели интуитивное понимание (как мы и сейчас)</a:t>
            </a:r>
            <a:r>
              <a:rPr lang="en-US" dirty="0"/>
              <a:t>,</a:t>
            </a:r>
            <a:r>
              <a:rPr lang="ru-RU" dirty="0"/>
              <a:t> что это такое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58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 все таки появилось желание воплотить </a:t>
            </a:r>
            <a:r>
              <a:rPr lang="en-US" dirty="0"/>
              <a:t>AI</a:t>
            </a:r>
            <a:r>
              <a:rPr lang="ru-RU" dirty="0"/>
              <a:t> в физической оболочке</a:t>
            </a:r>
            <a:r>
              <a:rPr lang="en-US" dirty="0"/>
              <a:t>.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Вклад не только  в </a:t>
            </a:r>
            <a:r>
              <a:rPr lang="en-US" dirty="0"/>
              <a:t>CS, </a:t>
            </a:r>
            <a:r>
              <a:rPr lang="ru-RU" dirty="0"/>
              <a:t>что и </a:t>
            </a:r>
            <a:r>
              <a:rPr lang="en-US" dirty="0"/>
              <a:t>AI. </a:t>
            </a:r>
            <a:r>
              <a:rPr lang="ru-RU" dirty="0"/>
              <a:t>Алан Тьюринг – родоначальник </a:t>
            </a:r>
            <a:r>
              <a:rPr lang="en-US" dirty="0"/>
              <a:t>AI. </a:t>
            </a:r>
            <a:r>
              <a:rPr lang="ru-RU" dirty="0"/>
              <a:t>Все началось с теста Тьюринга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Спросить у Аудитории что такое тест Тьюринга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35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тест Тьюринга</a:t>
            </a:r>
            <a:r>
              <a:rPr lang="en-US" dirty="0"/>
              <a:t>.</a:t>
            </a:r>
            <a:r>
              <a:rPr lang="ru-RU" dirty="0"/>
              <a:t> Рассказать про его нюансы и почему он все таки до сих пор </a:t>
            </a:r>
            <a:r>
              <a:rPr lang="en-US" dirty="0"/>
              <a:t>“</a:t>
            </a:r>
            <a:r>
              <a:rPr lang="ru-RU" dirty="0"/>
              <a:t>бенчмарк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0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Отцы основатели </a:t>
            </a:r>
            <a:r>
              <a:rPr lang="en-US" dirty="0"/>
              <a:t>AI.</a:t>
            </a:r>
            <a:r>
              <a:rPr lang="ru-RU" dirty="0"/>
              <a:t> Про каждого рассказать в вкратце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50831-2D06-8047-B831-E3B505A22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42C204-ED91-344A-A1CC-FCAC47BEA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0EAB84-6984-C548-9EBF-9C5639CD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2C01A-CA11-6C42-9170-F4BD09D6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60CE0D-3003-2348-A3EE-BC8A9691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ru-RU" smtClean="0"/>
              <a:pPr algn="r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9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C50CEB-140B-F547-98C2-C98EC78C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1B3925-F023-CA49-8BEE-34C69FB3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1FACAA-A6BD-FF48-8961-71A1F683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ru-RU" smtClean="0"/>
              <a:pPr algn="r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8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5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59.sv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63.svg"/><Relationship Id="rId4" Type="http://schemas.openxmlformats.org/officeDocument/2006/relationships/image" Target="../media/image61.sv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65.png"/><Relationship Id="rId5" Type="http://schemas.openxmlformats.org/officeDocument/2006/relationships/image" Target="../media/image26.png"/><Relationship Id="rId10" Type="http://schemas.openxmlformats.org/officeDocument/2006/relationships/image" Target="../media/image63.svg"/><Relationship Id="rId4" Type="http://schemas.openxmlformats.org/officeDocument/2006/relationships/image" Target="../media/image64.sv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6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6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73.png"/><Relationship Id="rId3" Type="http://schemas.openxmlformats.org/officeDocument/2006/relationships/image" Target="../media/image67.png"/><Relationship Id="rId7" Type="http://schemas.openxmlformats.org/officeDocument/2006/relationships/image" Target="../media/image28.png"/><Relationship Id="rId12" Type="http://schemas.openxmlformats.org/officeDocument/2006/relationships/image" Target="../media/image72.jpe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71.jpeg"/><Relationship Id="rId5" Type="http://schemas.openxmlformats.org/officeDocument/2006/relationships/image" Target="../media/image26.png"/><Relationship Id="rId15" Type="http://schemas.openxmlformats.org/officeDocument/2006/relationships/image" Target="../media/image75.png"/><Relationship Id="rId10" Type="http://schemas.openxmlformats.org/officeDocument/2006/relationships/image" Target="../media/image70.svg"/><Relationship Id="rId4" Type="http://schemas.openxmlformats.org/officeDocument/2006/relationships/image" Target="../media/image68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82.png"/><Relationship Id="rId18" Type="http://schemas.openxmlformats.org/officeDocument/2006/relationships/image" Target="../media/image87.svg"/><Relationship Id="rId3" Type="http://schemas.openxmlformats.org/officeDocument/2006/relationships/image" Target="../media/image67.png"/><Relationship Id="rId7" Type="http://schemas.openxmlformats.org/officeDocument/2006/relationships/image" Target="../media/image28.png"/><Relationship Id="rId12" Type="http://schemas.openxmlformats.org/officeDocument/2006/relationships/image" Target="../media/image81.sv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5.svg"/><Relationship Id="rId20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80.png"/><Relationship Id="rId5" Type="http://schemas.openxmlformats.org/officeDocument/2006/relationships/image" Target="../media/image26.png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19" Type="http://schemas.openxmlformats.org/officeDocument/2006/relationships/image" Target="../media/image88.png"/><Relationship Id="rId4" Type="http://schemas.openxmlformats.org/officeDocument/2006/relationships/image" Target="../media/image68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82.png"/><Relationship Id="rId18" Type="http://schemas.openxmlformats.org/officeDocument/2006/relationships/image" Target="../media/image87.svg"/><Relationship Id="rId26" Type="http://schemas.openxmlformats.org/officeDocument/2006/relationships/image" Target="../media/image95.svg"/><Relationship Id="rId3" Type="http://schemas.openxmlformats.org/officeDocument/2006/relationships/image" Target="../media/image67.png"/><Relationship Id="rId21" Type="http://schemas.openxmlformats.org/officeDocument/2006/relationships/image" Target="../media/image90.png"/><Relationship Id="rId7" Type="http://schemas.openxmlformats.org/officeDocument/2006/relationships/image" Target="../media/image28.png"/><Relationship Id="rId12" Type="http://schemas.openxmlformats.org/officeDocument/2006/relationships/image" Target="../media/image81.sv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5.svg"/><Relationship Id="rId20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80.png"/><Relationship Id="rId24" Type="http://schemas.openxmlformats.org/officeDocument/2006/relationships/image" Target="../media/image93.svg"/><Relationship Id="rId5" Type="http://schemas.openxmlformats.org/officeDocument/2006/relationships/image" Target="../media/image26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10" Type="http://schemas.openxmlformats.org/officeDocument/2006/relationships/image" Target="../media/image79.svg"/><Relationship Id="rId19" Type="http://schemas.openxmlformats.org/officeDocument/2006/relationships/image" Target="../media/image88.png"/><Relationship Id="rId4" Type="http://schemas.openxmlformats.org/officeDocument/2006/relationships/image" Target="../media/image68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Relationship Id="rId22" Type="http://schemas.openxmlformats.org/officeDocument/2006/relationships/image" Target="../media/image91.svg"/><Relationship Id="rId27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67.png"/><Relationship Id="rId21" Type="http://schemas.openxmlformats.org/officeDocument/2006/relationships/image" Target="../media/image88.png"/><Relationship Id="rId7" Type="http://schemas.openxmlformats.org/officeDocument/2006/relationships/image" Target="../media/image28.png"/><Relationship Id="rId12" Type="http://schemas.openxmlformats.org/officeDocument/2006/relationships/image" Target="../media/image99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98.png"/><Relationship Id="rId24" Type="http://schemas.openxmlformats.org/officeDocument/2006/relationships/image" Target="../media/image101.svg"/><Relationship Id="rId5" Type="http://schemas.openxmlformats.org/officeDocument/2006/relationships/image" Target="../media/image26.png"/><Relationship Id="rId15" Type="http://schemas.openxmlformats.org/officeDocument/2006/relationships/image" Target="../media/image82.png"/><Relationship Id="rId23" Type="http://schemas.openxmlformats.org/officeDocument/2006/relationships/image" Target="../media/image100.png"/><Relationship Id="rId10" Type="http://schemas.openxmlformats.org/officeDocument/2006/relationships/image" Target="../media/image79.svg"/><Relationship Id="rId19" Type="http://schemas.openxmlformats.org/officeDocument/2006/relationships/image" Target="../media/image86.png"/><Relationship Id="rId4" Type="http://schemas.openxmlformats.org/officeDocument/2006/relationships/image" Target="../media/image68.svg"/><Relationship Id="rId9" Type="http://schemas.openxmlformats.org/officeDocument/2006/relationships/image" Target="../media/image78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67.png"/><Relationship Id="rId7" Type="http://schemas.openxmlformats.org/officeDocument/2006/relationships/image" Target="../media/image28.png"/><Relationship Id="rId12" Type="http://schemas.openxmlformats.org/officeDocument/2006/relationships/image" Target="../media/image10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0" Type="http://schemas.openxmlformats.org/officeDocument/2006/relationships/image" Target="../media/image104.svg"/><Relationship Id="rId4" Type="http://schemas.openxmlformats.org/officeDocument/2006/relationships/image" Target="../media/image102.svg"/><Relationship Id="rId9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6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02.svg"/><Relationship Id="rId9" Type="http://schemas.openxmlformats.org/officeDocument/2006/relationships/image" Target="../media/image107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6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68.svg"/><Relationship Id="rId9" Type="http://schemas.openxmlformats.org/officeDocument/2006/relationships/image" Target="../media/image108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6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68.sv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46.svg"/><Relationship Id="rId5" Type="http://schemas.openxmlformats.org/officeDocument/2006/relationships/image" Target="../media/image26.png"/><Relationship Id="rId10" Type="http://schemas.openxmlformats.org/officeDocument/2006/relationships/image" Target="../media/image45.png"/><Relationship Id="rId4" Type="http://schemas.openxmlformats.org/officeDocument/2006/relationships/image" Target="../media/image42.sv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48.jpeg"/><Relationship Id="rId4" Type="http://schemas.openxmlformats.org/officeDocument/2006/relationships/image" Target="../media/image25.svg"/><Relationship Id="rId9" Type="http://schemas.openxmlformats.org/officeDocument/2006/relationships/image" Target="../media/image4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50.jpeg"/><Relationship Id="rId4" Type="http://schemas.openxmlformats.org/officeDocument/2006/relationships/image" Target="../media/image25.svg"/><Relationship Id="rId9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55.jpeg"/><Relationship Id="rId5" Type="http://schemas.openxmlformats.org/officeDocument/2006/relationships/image" Target="../media/image26.png"/><Relationship Id="rId10" Type="http://schemas.openxmlformats.org/officeDocument/2006/relationships/image" Target="../media/image54.jpeg"/><Relationship Id="rId4" Type="http://schemas.openxmlformats.org/officeDocument/2006/relationships/image" Target="../media/image25.svg"/><Relationship Id="rId9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618" y="239282"/>
            <a:ext cx="4358357" cy="43583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15427AD-56EE-AD97-C967-DF0E9E384BB2}"/>
              </a:ext>
            </a:extLst>
          </p:cNvPr>
          <p:cNvSpPr/>
          <p:nvPr/>
        </p:nvSpPr>
        <p:spPr>
          <a:xfrm>
            <a:off x="11384433" y="1099734"/>
            <a:ext cx="5269423" cy="2557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0"/>
              </a:lnSpc>
            </a:pPr>
            <a:r>
              <a:rPr lang="ru-RU" sz="6000" b="1" dirty="0">
                <a:solidFill>
                  <a:srgbClr val="FFFFFF"/>
                </a:solidFill>
                <a:latin typeface="+mj-lt"/>
                <a:ea typeface="SB Sans Display Bold" pitchFamily="34" charset="-122"/>
              </a:rPr>
              <a:t>Машинное обучение</a:t>
            </a:r>
            <a:endParaRPr lang="en-US" sz="6000" dirty="0">
              <a:latin typeface="+mj-lt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766FF7D-575A-F52D-C6C4-1FB8EF398223}"/>
              </a:ext>
            </a:extLst>
          </p:cNvPr>
          <p:cNvSpPr/>
          <p:nvPr/>
        </p:nvSpPr>
        <p:spPr>
          <a:xfrm>
            <a:off x="1274695" y="4464843"/>
            <a:ext cx="376428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chemeClr val="bg1"/>
                </a:solidFill>
                <a:latin typeface="+mj-lt"/>
                <a:ea typeface="Inter Extra Bold" pitchFamily="34" charset="-122"/>
                <a:cs typeface="Inter Extra Bold" pitchFamily="34" charset="-120"/>
              </a:rPr>
              <a:t>RANDOM FACTS:</a:t>
            </a:r>
            <a:endParaRPr lang="en-US" sz="2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160B5E4-1211-2240-CE63-09E5D02271BE}"/>
              </a:ext>
            </a:extLst>
          </p:cNvPr>
          <p:cNvSpPr/>
          <p:nvPr/>
        </p:nvSpPr>
        <p:spPr>
          <a:xfrm>
            <a:off x="1274695" y="5169036"/>
            <a:ext cx="9029032" cy="487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09546" y="8551550"/>
            <a:ext cx="5920376" cy="17354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Дартмутский семинар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5AC26-7C2E-787D-0C65-3885C24CD0D6}"/>
              </a:ext>
            </a:extLst>
          </p:cNvPr>
          <p:cNvSpPr txBox="1"/>
          <p:nvPr/>
        </p:nvSpPr>
        <p:spPr>
          <a:xfrm>
            <a:off x="1506429" y="2071240"/>
            <a:ext cx="14876571" cy="7402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i="1" dirty="0"/>
              <a:t>Мы предлагаем исследование искусственного интеллекта сроком в 2 месяца с участием 10 человек летом 1956 года в Дартмутском колледже, Гановер, Нью–Гемпшир. Исследование основано на предположении, что всякий аспект обучения или любое другое свойство интеллекта может в принципе быть столь точно описано, что машина сможет его симулировать. Мы попытаемся понять, как обучить машины использовать естественные языки, формировать абстракции и концепции, решать задачи, сейчас подвластные только людям, и улучшать самих себя. Мы считаем, что существенное продвижение в одной или более из этих проблем вполне возможно, если специально подобранная группа учёных будет работать над этим в течение лета.</a:t>
            </a:r>
          </a:p>
        </p:txBody>
      </p:sp>
    </p:spTree>
    <p:extLst>
      <p:ext uri="{BB962C8B-B14F-4D97-AF65-F5344CB8AC3E}">
        <p14:creationId xmlns:p14="http://schemas.microsoft.com/office/powerpoint/2010/main" val="347764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09546" y="8551550"/>
            <a:ext cx="5920376" cy="17354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Дартмутский семинар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40902-FACA-193D-E9E2-4F947FBE063E}"/>
              </a:ext>
            </a:extLst>
          </p:cNvPr>
          <p:cNvSpPr txBox="1"/>
          <p:nvPr/>
        </p:nvSpPr>
        <p:spPr>
          <a:xfrm>
            <a:off x="1506429" y="2071240"/>
            <a:ext cx="10782215" cy="58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200" dirty="0"/>
              <a:t>Здесь уже очевидно, сколько всего надо, чтобы сделать </a:t>
            </a:r>
            <a:r>
              <a:rPr lang="en" sz="4200" dirty="0"/>
              <a:t>AI:</a:t>
            </a:r>
            <a:endParaRPr lang="ru-RU" sz="4200" dirty="0"/>
          </a:p>
          <a:p>
            <a:pPr>
              <a:lnSpc>
                <a:spcPct val="150000"/>
              </a:lnSpc>
            </a:pPr>
            <a:r>
              <a:rPr lang="en" sz="4200" dirty="0"/>
              <a:t> • </a:t>
            </a:r>
            <a:r>
              <a:rPr lang="ru-RU" sz="4200" dirty="0"/>
              <a:t>обработка естественного языка</a:t>
            </a:r>
          </a:p>
          <a:p>
            <a:pPr>
              <a:lnSpc>
                <a:spcPct val="150000"/>
              </a:lnSpc>
            </a:pPr>
            <a:r>
              <a:rPr lang="ru-RU" sz="4200" dirty="0"/>
              <a:t> • представление знаний</a:t>
            </a:r>
          </a:p>
          <a:p>
            <a:pPr>
              <a:lnSpc>
                <a:spcPct val="150000"/>
              </a:lnSpc>
            </a:pPr>
            <a:r>
              <a:rPr lang="ru-RU" sz="4200" dirty="0"/>
              <a:t> • выводы из полученных знаний</a:t>
            </a:r>
          </a:p>
          <a:p>
            <a:pPr>
              <a:lnSpc>
                <a:spcPct val="150000"/>
              </a:lnSpc>
            </a:pPr>
            <a:r>
              <a:rPr lang="ru-RU" sz="4200" dirty="0"/>
              <a:t> • обучение на опыте</a:t>
            </a:r>
          </a:p>
        </p:txBody>
      </p:sp>
    </p:spTree>
    <p:extLst>
      <p:ext uri="{BB962C8B-B14F-4D97-AF65-F5344CB8AC3E}">
        <p14:creationId xmlns:p14="http://schemas.microsoft.com/office/powerpoint/2010/main" val="124489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09546" y="8551550"/>
            <a:ext cx="5920376" cy="17354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1956-1970: большие надежды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EB45F-8CF2-0BD8-084D-0A1ACFB134D5}"/>
              </a:ext>
            </a:extLst>
          </p:cNvPr>
          <p:cNvSpPr txBox="1"/>
          <p:nvPr/>
        </p:nvSpPr>
        <p:spPr>
          <a:xfrm>
            <a:off x="1211569" y="1910552"/>
            <a:ext cx="15171431" cy="48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4200" dirty="0"/>
              <a:t>Analogy (IQ-</a:t>
            </a:r>
            <a:r>
              <a:rPr lang="ru-RU" sz="4200" dirty="0"/>
              <a:t>тесты на «выберите лишнее»)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4200" dirty="0"/>
              <a:t>Student (</a:t>
            </a:r>
            <a:r>
              <a:rPr lang="ru-RU" sz="4200" dirty="0"/>
              <a:t>алгебраические словесные задачи)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4200" dirty="0"/>
              <a:t>Blocks World (</a:t>
            </a:r>
            <a:r>
              <a:rPr lang="ru-RU" sz="4200" dirty="0"/>
              <a:t>переставляла 3</a:t>
            </a:r>
            <a:r>
              <a:rPr lang="en" sz="4200" dirty="0"/>
              <a:t>D-</a:t>
            </a:r>
            <a:r>
              <a:rPr lang="ru-RU" sz="4200" dirty="0"/>
              <a:t>блоки)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Теоретик логики (Программа для логического вывода)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Первые попытки машинного перевода</a:t>
            </a:r>
          </a:p>
        </p:txBody>
      </p:sp>
    </p:spTree>
    <p:extLst>
      <p:ext uri="{BB962C8B-B14F-4D97-AF65-F5344CB8AC3E}">
        <p14:creationId xmlns:p14="http://schemas.microsoft.com/office/powerpoint/2010/main" val="319682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09546" y="8551550"/>
            <a:ext cx="5920376" cy="17354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1970-е: </a:t>
            </a:r>
            <a:r>
              <a:rPr lang="en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knowledge-based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EB45F-8CF2-0BD8-084D-0A1ACFB134D5}"/>
              </a:ext>
            </a:extLst>
          </p:cNvPr>
          <p:cNvSpPr txBox="1"/>
          <p:nvPr/>
        </p:nvSpPr>
        <p:spPr>
          <a:xfrm>
            <a:off x="1211569" y="1910552"/>
            <a:ext cx="15171431" cy="58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Суть: накопить достаточно большой набор правил и знаний о предметной области, затем делать выводы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Первый успех: </a:t>
            </a:r>
            <a:r>
              <a:rPr lang="en" sz="4200" dirty="0"/>
              <a:t>MYCIN – </a:t>
            </a:r>
            <a:r>
              <a:rPr lang="ru-RU" sz="4200" dirty="0"/>
              <a:t>диагностика инфекций крови:</a:t>
            </a: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около 450 правил</a:t>
            </a:r>
          </a:p>
          <a:p>
            <a:pPr marL="1143000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результаты как у опытного врача и существенно лучше, чем у начинающих врачей.</a:t>
            </a:r>
          </a:p>
        </p:txBody>
      </p:sp>
    </p:spTree>
    <p:extLst>
      <p:ext uri="{BB962C8B-B14F-4D97-AF65-F5344CB8AC3E}">
        <p14:creationId xmlns:p14="http://schemas.microsoft.com/office/powerpoint/2010/main" val="30552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09546" y="8551550"/>
            <a:ext cx="5920376" cy="17354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1980-е: коммерческие применения; индустрия </a:t>
            </a:r>
            <a:r>
              <a:rPr lang="en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AI</a:t>
            </a:r>
            <a:endParaRPr lang="ru-RU" sz="4400" b="1" dirty="0">
              <a:solidFill>
                <a:srgbClr val="1D2633"/>
              </a:solidFill>
              <a:latin typeface="+mj-lt"/>
              <a:cs typeface="SB Sans Display" panose="020B0503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EB45F-8CF2-0BD8-084D-0A1ACFB134D5}"/>
              </a:ext>
            </a:extLst>
          </p:cNvPr>
          <p:cNvSpPr txBox="1"/>
          <p:nvPr/>
        </p:nvSpPr>
        <p:spPr>
          <a:xfrm>
            <a:off x="1211569" y="1910552"/>
            <a:ext cx="15171431" cy="58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Началось внедрение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Первый </a:t>
            </a:r>
            <a:r>
              <a:rPr lang="en" sz="4200" dirty="0"/>
              <a:t>AI-</a:t>
            </a:r>
            <a:r>
              <a:rPr lang="ru-RU" sz="4200" dirty="0"/>
              <a:t>отдел был в компании </a:t>
            </a:r>
            <a:r>
              <a:rPr lang="en" sz="4200" dirty="0"/>
              <a:t>DEC (Digital Equipment Corporation)</a:t>
            </a:r>
            <a:endParaRPr lang="ru-RU" sz="4200" dirty="0"/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Утверждают, что к 1986 году он экономил </a:t>
            </a:r>
            <a:r>
              <a:rPr lang="en" sz="4200" dirty="0"/>
              <a:t>DEC $10 </a:t>
            </a:r>
            <a:r>
              <a:rPr lang="ru-RU" sz="4200" dirty="0"/>
              <a:t>млн. в год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Бум закончился к концу 80-х, когда многие компании не смогли оправдать завышенных ожиданий</a:t>
            </a:r>
          </a:p>
        </p:txBody>
      </p:sp>
    </p:spTree>
    <p:extLst>
      <p:ext uri="{BB962C8B-B14F-4D97-AF65-F5344CB8AC3E}">
        <p14:creationId xmlns:p14="http://schemas.microsoft.com/office/powerpoint/2010/main" val="300391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09546" y="8551550"/>
            <a:ext cx="5920376" cy="17354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" sz="4400" b="1" dirty="0">
                <a:latin typeface="+mj-lt"/>
              </a:rPr>
              <a:t>1990-2010: data mining, machine learning</a:t>
            </a:r>
            <a:endParaRPr lang="ru-RU" sz="4400" b="1" dirty="0">
              <a:solidFill>
                <a:srgbClr val="1D2633"/>
              </a:solidFill>
              <a:latin typeface="+mj-lt"/>
              <a:cs typeface="SB Sans Display" panose="020B0503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EB45F-8CF2-0BD8-084D-0A1ACFB134D5}"/>
              </a:ext>
            </a:extLst>
          </p:cNvPr>
          <p:cNvSpPr txBox="1"/>
          <p:nvPr/>
        </p:nvSpPr>
        <p:spPr>
          <a:xfrm>
            <a:off x="1211569" y="1910552"/>
            <a:ext cx="15171431" cy="48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В последние десятилетия основной акцент сместился на машинное обучение и поиск закономерностей в данных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Особенно — с развитием интернета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200" dirty="0"/>
              <a:t>Сейчас про </a:t>
            </a:r>
            <a:r>
              <a:rPr lang="en" sz="4200" dirty="0"/>
              <a:t>AI </a:t>
            </a:r>
            <a:r>
              <a:rPr lang="ru-RU" sz="4200" dirty="0"/>
              <a:t>в смысле трёх законов робототехники уже не очень вспоминают.</a:t>
            </a:r>
          </a:p>
        </p:txBody>
      </p:sp>
    </p:spTree>
    <p:extLst>
      <p:ext uri="{BB962C8B-B14F-4D97-AF65-F5344CB8AC3E}">
        <p14:creationId xmlns:p14="http://schemas.microsoft.com/office/powerpoint/2010/main" val="2140621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09546" y="8551550"/>
            <a:ext cx="5920376" cy="17354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AI Timeline</a:t>
            </a:r>
            <a:endParaRPr lang="ru-RU" sz="4400" b="1" dirty="0">
              <a:solidFill>
                <a:srgbClr val="1D2633"/>
              </a:solidFill>
              <a:latin typeface="+mj-lt"/>
              <a:cs typeface="SB Sans Display" panose="020B0503040504020204" pitchFamily="34" charset="0"/>
            </a:endParaRPr>
          </a:p>
        </p:txBody>
      </p:sp>
      <p:pic>
        <p:nvPicPr>
          <p:cNvPr id="1026" name="Picture 2" descr="A (Brief) History of Machine Learning - News - SparkFun Electronics">
            <a:extLst>
              <a:ext uri="{FF2B5EF4-FFF2-40B4-BE49-F238E27FC236}">
                <a16:creationId xmlns:a16="http://schemas.microsoft.com/office/drawing/2014/main" id="{33C6A218-1992-5C7F-4541-10DDC0318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51" y="2095541"/>
            <a:ext cx="8317497" cy="64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770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09546" y="8551550"/>
            <a:ext cx="5920376" cy="17354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AI = ML?</a:t>
            </a:r>
            <a:endParaRPr lang="ru-RU" sz="4400" b="1" dirty="0">
              <a:solidFill>
                <a:srgbClr val="1D2633"/>
              </a:solidFill>
              <a:latin typeface="+mj-lt"/>
              <a:cs typeface="SB Sans Display" panose="020B0503040504020204" pitchFamily="34" charset="0"/>
            </a:endParaRPr>
          </a:p>
        </p:txBody>
      </p:sp>
      <p:pic>
        <p:nvPicPr>
          <p:cNvPr id="7" name="Рисунок 6" descr="Изображение выглядит как текст, круг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8AF948-B746-5ABB-07D2-78E0F8D722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18384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43050" y="3162300"/>
            <a:ext cx="11988623" cy="54292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24000" y="1000125"/>
            <a:ext cx="1118616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ПРЕДСТАВИМ ЗАДАЧУ МАШИННОГО ПЕРЕВОДА</a:t>
            </a:r>
            <a:endParaRPr lang="en-US" sz="4200" dirty="0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43050" y="307657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43050" y="3790950"/>
            <a:ext cx="228600" cy="2286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524000" y="1000125"/>
            <a:ext cx="1117092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МАШИННЫЙ ПЕРЕВОД ОСНОВАННЫЙ НА ПРАВИЛАХ</a:t>
            </a:r>
            <a:endParaRPr lang="en-US" sz="4200" dirty="0">
              <a:latin typeface="+mj-lt"/>
            </a:endParaRPr>
          </a:p>
        </p:txBody>
      </p:sp>
      <p:sp>
        <p:nvSpPr>
          <p:cNvPr id="8" name="Text 1"/>
          <p:cNvSpPr/>
          <p:nvPr/>
        </p:nvSpPr>
        <p:spPr>
          <a:xfrm>
            <a:off x="2038350" y="2981325"/>
            <a:ext cx="5505450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700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Перевод по словам
Грамматические правила</a:t>
            </a:r>
            <a:endParaRPr lang="en-US" sz="2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527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9E98C784-80C2-D7F6-2DAB-B53D4AE495BA}"/>
              </a:ext>
            </a:extLst>
          </p:cNvPr>
          <p:cNvSpPr/>
          <p:nvPr/>
        </p:nvSpPr>
        <p:spPr>
          <a:xfrm>
            <a:off x="1524000" y="1000125"/>
            <a:ext cx="795528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DATA-DRIVEN </a:t>
            </a:r>
            <a:r>
              <a:rPr lang="ru-RU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ПОДХОД</a:t>
            </a:r>
          </a:p>
        </p:txBody>
      </p:sp>
      <p:pic>
        <p:nvPicPr>
          <p:cNvPr id="2" name="Image 5" descr="preencoded.png">
            <a:extLst>
              <a:ext uri="{FF2B5EF4-FFF2-40B4-BE49-F238E27FC236}">
                <a16:creationId xmlns:a16="http://schemas.microsoft.com/office/drawing/2014/main" id="{21A7B745-B50B-3BCA-04FA-0AC38BBAB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56762" y="2535901"/>
            <a:ext cx="5743575" cy="4972050"/>
          </a:xfrm>
          <a:prstGeom prst="rect">
            <a:avLst/>
          </a:prstGeom>
        </p:spPr>
      </p:pic>
      <p:pic>
        <p:nvPicPr>
          <p:cNvPr id="3" name="Image 6" descr="preencoded.png">
            <a:extLst>
              <a:ext uri="{FF2B5EF4-FFF2-40B4-BE49-F238E27FC236}">
                <a16:creationId xmlns:a16="http://schemas.microsoft.com/office/drawing/2014/main" id="{D91F38DD-FC17-F10E-C0CB-FC6AF4F65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75812" y="6879301"/>
            <a:ext cx="5695950" cy="619125"/>
          </a:xfrm>
          <a:prstGeom prst="rect">
            <a:avLst/>
          </a:prstGeom>
        </p:spPr>
      </p:pic>
      <p:pic>
        <p:nvPicPr>
          <p:cNvPr id="4" name="Image 7" descr="preencoded.png">
            <a:extLst>
              <a:ext uri="{FF2B5EF4-FFF2-40B4-BE49-F238E27FC236}">
                <a16:creationId xmlns:a16="http://schemas.microsoft.com/office/drawing/2014/main" id="{DDF92E1B-06AE-E834-CF60-49A0F060B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328237" y="6012526"/>
            <a:ext cx="4991100" cy="866775"/>
          </a:xfrm>
          <a:prstGeom prst="rect">
            <a:avLst/>
          </a:prstGeom>
        </p:spPr>
      </p:pic>
      <p:pic>
        <p:nvPicPr>
          <p:cNvPr id="5" name="Image 8" descr="preencoded.png">
            <a:extLst>
              <a:ext uri="{FF2B5EF4-FFF2-40B4-BE49-F238E27FC236}">
                <a16:creationId xmlns:a16="http://schemas.microsoft.com/office/drawing/2014/main" id="{E45F91D8-7568-F9D6-6554-6A4CE23189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833062" y="5612476"/>
            <a:ext cx="4000500" cy="400050"/>
          </a:xfrm>
          <a:prstGeom prst="rect">
            <a:avLst/>
          </a:prstGeom>
        </p:spPr>
      </p:pic>
      <p:pic>
        <p:nvPicPr>
          <p:cNvPr id="6" name="Image 9" descr="preencoded.png">
            <a:extLst>
              <a:ext uri="{FF2B5EF4-FFF2-40B4-BE49-F238E27FC236}">
                <a16:creationId xmlns:a16="http://schemas.microsoft.com/office/drawing/2014/main" id="{2F77615B-BF1E-656C-6BDC-C7699FCED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075950" y="4755226"/>
            <a:ext cx="3500438" cy="857250"/>
          </a:xfrm>
          <a:prstGeom prst="rect">
            <a:avLst/>
          </a:prstGeom>
        </p:spPr>
      </p:pic>
      <p:pic>
        <p:nvPicPr>
          <p:cNvPr id="7" name="Image 10" descr="preencoded.png">
            <a:extLst>
              <a:ext uri="{FF2B5EF4-FFF2-40B4-BE49-F238E27FC236}">
                <a16:creationId xmlns:a16="http://schemas.microsoft.com/office/drawing/2014/main" id="{8CC641E2-CD48-941F-D50D-5725204A8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566487" y="3897976"/>
            <a:ext cx="2519363" cy="857250"/>
          </a:xfrm>
          <a:prstGeom prst="rect">
            <a:avLst/>
          </a:prstGeom>
        </p:spPr>
      </p:pic>
      <p:pic>
        <p:nvPicPr>
          <p:cNvPr id="8" name="Image 11" descr="preencoded.png">
            <a:extLst>
              <a:ext uri="{FF2B5EF4-FFF2-40B4-BE49-F238E27FC236}">
                <a16:creationId xmlns:a16="http://schemas.microsoft.com/office/drawing/2014/main" id="{1CCB27CE-95A8-C164-1A68-818DD3291E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889712" y="4736176"/>
            <a:ext cx="4486275" cy="38100"/>
          </a:xfrm>
          <a:prstGeom prst="rect">
            <a:avLst/>
          </a:prstGeom>
        </p:spPr>
      </p:pic>
      <p:pic>
        <p:nvPicPr>
          <p:cNvPr id="9" name="Image 12" descr="preencoded.png">
            <a:extLst>
              <a:ext uri="{FF2B5EF4-FFF2-40B4-BE49-F238E27FC236}">
                <a16:creationId xmlns:a16="http://schemas.microsoft.com/office/drawing/2014/main" id="{66734F26-25F1-46CF-BB17-33178EF2A6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889712" y="5593426"/>
            <a:ext cx="3990975" cy="38100"/>
          </a:xfrm>
          <a:prstGeom prst="rect">
            <a:avLst/>
          </a:prstGeom>
        </p:spPr>
      </p:pic>
      <p:pic>
        <p:nvPicPr>
          <p:cNvPr id="10" name="Image 13" descr="preencoded.png">
            <a:extLst>
              <a:ext uri="{FF2B5EF4-FFF2-40B4-BE49-F238E27FC236}">
                <a16:creationId xmlns:a16="http://schemas.microsoft.com/office/drawing/2014/main" id="{992C1F50-EE5D-B75A-F861-DA85206811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2889712" y="5993476"/>
            <a:ext cx="3771900" cy="38100"/>
          </a:xfrm>
          <a:prstGeom prst="rect">
            <a:avLst/>
          </a:prstGeom>
        </p:spPr>
      </p:pic>
      <p:pic>
        <p:nvPicPr>
          <p:cNvPr id="11" name="Image 14" descr="preencoded.png">
            <a:extLst>
              <a:ext uri="{FF2B5EF4-FFF2-40B4-BE49-F238E27FC236}">
                <a16:creationId xmlns:a16="http://schemas.microsoft.com/office/drawing/2014/main" id="{88942D07-5409-D89C-D74B-CA8837E33C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889712" y="6860251"/>
            <a:ext cx="3305175" cy="38100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F8D65BE9-7A94-5FC0-6378-30A2ED8F327A}"/>
              </a:ext>
            </a:extLst>
          </p:cNvPr>
          <p:cNvSpPr/>
          <p:nvPr/>
        </p:nvSpPr>
        <p:spPr>
          <a:xfrm>
            <a:off x="2870662" y="2621626"/>
            <a:ext cx="41719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THE DATA-DRIVEN
HIERARCHY OF NEEDS</a:t>
            </a:r>
            <a:endParaRPr lang="en-US" sz="27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4BB9BD4-1886-5909-6D21-2D41474B813B}"/>
              </a:ext>
            </a:extLst>
          </p:cNvPr>
          <p:cNvSpPr/>
          <p:nvPr/>
        </p:nvSpPr>
        <p:spPr>
          <a:xfrm>
            <a:off x="6071062" y="6936451"/>
            <a:ext cx="55149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INSTRUMENTATION, LOGGING, SENSORS,
EXTERNAL DATA, USER GENERATED CONTENT</a:t>
            </a:r>
            <a:endParaRPr lang="en-US" sz="135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20717D66-B317-BBED-6FDF-68F0D5BCCBDD}"/>
              </a:ext>
            </a:extLst>
          </p:cNvPr>
          <p:cNvSpPr/>
          <p:nvPr/>
        </p:nvSpPr>
        <p:spPr>
          <a:xfrm>
            <a:off x="6461587" y="6079201"/>
            <a:ext cx="4743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RELIABLE DATA FLOW, INFRASTRUCTURE, 
PIPELINES, ETL, STRUCTURED AND 
UNSTRUCTURED DATA STORAGE</a:t>
            </a:r>
            <a:endParaRPr lang="en-US" sz="135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1BA68D7C-DAAA-D1AF-3123-E63A64A0A0F1}"/>
              </a:ext>
            </a:extLst>
          </p:cNvPr>
          <p:cNvSpPr/>
          <p:nvPr/>
        </p:nvSpPr>
        <p:spPr>
          <a:xfrm>
            <a:off x="7118812" y="5698201"/>
            <a:ext cx="3448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CLEANING, ANOMALY DETECTION, PREP</a:t>
            </a:r>
            <a:endParaRPr lang="en-US" sz="135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24B3D245-C64B-8DDD-B8E0-46EBF9415EF7}"/>
              </a:ext>
            </a:extLst>
          </p:cNvPr>
          <p:cNvSpPr/>
          <p:nvPr/>
        </p:nvSpPr>
        <p:spPr>
          <a:xfrm>
            <a:off x="7385512" y="4812376"/>
            <a:ext cx="2895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ANALYTICS, METRICS, SEGMENTS, AGGREGATES, FEATURES, TRAINING DATA</a:t>
            </a:r>
            <a:endParaRPr lang="en-US" sz="135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175F1B0A-9D7D-505F-D17A-FB7C977B13E7}"/>
              </a:ext>
            </a:extLst>
          </p:cNvPr>
          <p:cNvSpPr/>
          <p:nvPr/>
        </p:nvSpPr>
        <p:spPr>
          <a:xfrm>
            <a:off x="8404687" y="3002626"/>
            <a:ext cx="8953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AI, 
DEEP
LEARNING</a:t>
            </a:r>
            <a:endParaRPr lang="en-US" sz="135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31BE3AC6-CCE3-B809-39E8-DA5749AEA2F5}"/>
              </a:ext>
            </a:extLst>
          </p:cNvPr>
          <p:cNvSpPr/>
          <p:nvPr/>
        </p:nvSpPr>
        <p:spPr>
          <a:xfrm>
            <a:off x="7699837" y="3955126"/>
            <a:ext cx="2305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A/B TESTING, EXPERIMENTATION, SIMPLE ML ALGORITHMS</a:t>
            </a:r>
            <a:endParaRPr lang="en-US" sz="1350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C80D7641-9853-6A9A-0CB7-8F19EAEED009}"/>
              </a:ext>
            </a:extLst>
          </p:cNvPr>
          <p:cNvSpPr/>
          <p:nvPr/>
        </p:nvSpPr>
        <p:spPr>
          <a:xfrm>
            <a:off x="2870662" y="4974301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Aggregate / Label</a:t>
            </a:r>
            <a:endParaRPr lang="en-US" sz="195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A8286A67-F837-CA37-2EAA-0CDF798C34E9}"/>
              </a:ext>
            </a:extLst>
          </p:cNvPr>
          <p:cNvSpPr/>
          <p:nvPr/>
        </p:nvSpPr>
        <p:spPr>
          <a:xfrm>
            <a:off x="2870662" y="4145626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Learn / Optimize</a:t>
            </a:r>
            <a:endParaRPr lang="en-US" sz="1950" dirty="0"/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5E3F4F01-6E0C-0FD2-F24A-9262B69EAEDD}"/>
              </a:ext>
            </a:extLst>
          </p:cNvPr>
          <p:cNvSpPr/>
          <p:nvPr/>
        </p:nvSpPr>
        <p:spPr>
          <a:xfrm>
            <a:off x="2870662" y="5602951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Explore / Transform</a:t>
            </a:r>
            <a:endParaRPr lang="en-US" sz="1950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12E17E66-58A6-CCB4-4346-E0479EF20DCB}"/>
              </a:ext>
            </a:extLst>
          </p:cNvPr>
          <p:cNvSpPr/>
          <p:nvPr/>
        </p:nvSpPr>
        <p:spPr>
          <a:xfrm>
            <a:off x="2870662" y="6241126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Move / Store</a:t>
            </a:r>
            <a:endParaRPr lang="en-US" sz="1950" dirty="0"/>
          </a:p>
        </p:txBody>
      </p:sp>
      <p:sp>
        <p:nvSpPr>
          <p:cNvPr id="41" name="Text 13">
            <a:extLst>
              <a:ext uri="{FF2B5EF4-FFF2-40B4-BE49-F238E27FC236}">
                <a16:creationId xmlns:a16="http://schemas.microsoft.com/office/drawing/2014/main" id="{5F2DF7E5-DD96-327B-154B-CB42B8F26EEA}"/>
              </a:ext>
            </a:extLst>
          </p:cNvPr>
          <p:cNvSpPr/>
          <p:nvPr/>
        </p:nvSpPr>
        <p:spPr>
          <a:xfrm>
            <a:off x="2870662" y="6917401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Collect</a:t>
            </a:r>
            <a:endParaRPr lang="en-US" sz="19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43050" y="307657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43050" y="379095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771650" y="4622634"/>
            <a:ext cx="6081147" cy="47183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858085" y="4622634"/>
            <a:ext cx="6286294" cy="471838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524000" y="1000125"/>
            <a:ext cx="116014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МАШИННЫЙ ПЕРЕВОД ОСНОВАННЫЙ НА ПРАВИЛАХ</a:t>
            </a:r>
            <a:endParaRPr lang="en-US" sz="4200" dirty="0">
              <a:latin typeface="+mj-lt"/>
            </a:endParaRPr>
          </a:p>
        </p:txBody>
      </p:sp>
      <p:sp>
        <p:nvSpPr>
          <p:cNvPr id="10" name="Text 1"/>
          <p:cNvSpPr/>
          <p:nvPr/>
        </p:nvSpPr>
        <p:spPr>
          <a:xfrm>
            <a:off x="2038350" y="2981325"/>
            <a:ext cx="5292090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700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Перевод по словам
Грамматические правила</a:t>
            </a:r>
            <a:endParaRPr lang="en-US" sz="2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24000" y="1000125"/>
            <a:ext cx="116014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МАШИННЫЙ ПЕРЕВОД ОСНОВАННЫЙ НА ПРАВИЛАХ</a:t>
            </a:r>
            <a:endParaRPr lang="en-US" sz="4200" dirty="0">
              <a:latin typeface="+mj-lt"/>
            </a:endParaRPr>
          </a:p>
        </p:txBody>
      </p:sp>
      <p:sp>
        <p:nvSpPr>
          <p:cNvPr id="6" name="Text 1"/>
          <p:cNvSpPr/>
          <p:nvPr/>
        </p:nvSpPr>
        <p:spPr>
          <a:xfrm>
            <a:off x="1524000" y="3009900"/>
            <a:ext cx="6496050" cy="4905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1125"/>
              </a:spcAft>
              <a:buNone/>
            </a:pPr>
            <a:r>
              <a:rPr lang="en-US" sz="2400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Как-то в полночь, в час угрюмый, утомившись от раздумий,
Задремал я над страницей фолианта одного, 
И очнулся вдруг от звука, будто кто-то вдруг застукал,
Будто глухо так застукал в двери дома моего.
«Гость, — сказал я, — там стучится в двери дома моего,
Гость — и больше ничего».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9229725" y="3009900"/>
            <a:ext cx="6096000" cy="476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1125"/>
              </a:spcAft>
              <a:buNone/>
            </a:pPr>
            <a:r>
              <a:rPr lang="en-US" sz="2400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Once upon a midnight dreary, while I pondered, weak and weary, 
Over many a quaint and curious volume of forgotten lore — 
While I nodded, nearly napping, suddenly there came a tapping,
As of some one gently rapping, rapping at my chamber door
«This some visiter», I muttered, «tapping at my chamber door — Only this and nothing more.»</a:t>
            </a:r>
            <a:endParaRPr lang="en-US" sz="2400" dirty="0"/>
          </a:p>
        </p:txBody>
      </p:sp>
      <p:sp>
        <p:nvSpPr>
          <p:cNvPr id="8" name="Text 3"/>
          <p:cNvSpPr/>
          <p:nvPr/>
        </p:nvSpPr>
        <p:spPr>
          <a:xfrm>
            <a:off x="9210675" y="8296275"/>
            <a:ext cx="64103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861BE3"/>
                </a:solidFill>
                <a:ea typeface="Inter Extra Bold" pitchFamily="34" charset="-122"/>
                <a:cs typeface="Inter Extra Bold" pitchFamily="34" charset="-120"/>
              </a:rPr>
              <a:t>EDGAR ALLAN POE. THE RAVEN</a:t>
            </a:r>
            <a:endParaRPr lang="en-US" sz="2700" dirty="0"/>
          </a:p>
        </p:txBody>
      </p:sp>
      <p:sp>
        <p:nvSpPr>
          <p:cNvPr id="9" name="Text 4"/>
          <p:cNvSpPr/>
          <p:nvPr/>
        </p:nvSpPr>
        <p:spPr>
          <a:xfrm>
            <a:off x="1524000" y="8296275"/>
            <a:ext cx="64960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861BE3"/>
                </a:solidFill>
                <a:ea typeface="Inter Extra Bold" pitchFamily="34" charset="-122"/>
                <a:cs typeface="Inter Extra Bold" pitchFamily="34" charset="-120"/>
              </a:rPr>
              <a:t>ЭДГАР АЛЛАН ПО. ВОРОН,</a:t>
            </a:r>
            <a:endParaRPr lang="en-US" sz="2700" dirty="0"/>
          </a:p>
        </p:txBody>
      </p:sp>
      <p:sp>
        <p:nvSpPr>
          <p:cNvPr id="10" name="Text 5"/>
          <p:cNvSpPr/>
          <p:nvPr/>
        </p:nvSpPr>
        <p:spPr>
          <a:xfrm>
            <a:off x="1514474" y="8791575"/>
            <a:ext cx="60293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861BE3"/>
                </a:solidFill>
                <a:ea typeface="Inter Extra Bold" pitchFamily="34" charset="-122"/>
                <a:cs typeface="Inter Extra Bold" pitchFamily="34" charset="-120"/>
              </a:rPr>
              <a:t>ПЕРЕВОД М.А. ЗЕНКЕВИЧ</a:t>
            </a:r>
            <a:endParaRPr lang="en-US" sz="2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24000" y="1000125"/>
            <a:ext cx="116014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latin typeface="+mj-lt"/>
                <a:ea typeface="Inter Black" pitchFamily="34" charset="-122"/>
                <a:cs typeface="Inter Black" pitchFamily="34" charset="-120"/>
              </a:rPr>
              <a:t>МАШИННОЕ ОБУЧЕНИЕ</a:t>
            </a:r>
            <a:endParaRPr lang="en-US" sz="4200" dirty="0">
              <a:latin typeface="+mj-lt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1EF147A8-3DF5-84F8-B41F-3B5EEFD986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391275" y="3314700"/>
            <a:ext cx="3600450" cy="3667125"/>
          </a:xfrm>
          <a:prstGeom prst="rect">
            <a:avLst/>
          </a:prstGeom>
        </p:spPr>
      </p:pic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218729-64FB-6C13-3334-A7D229C2ED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238375" y="3924300"/>
            <a:ext cx="2524125" cy="2438400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92AA3DC4-EFC7-455E-D1F1-CB2FB2F1815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1687175" y="3838575"/>
            <a:ext cx="3381375" cy="2619375"/>
          </a:xfrm>
          <a:prstGeom prst="rect">
            <a:avLst/>
          </a:prstGeom>
        </p:spPr>
      </p:pic>
      <p:pic>
        <p:nvPicPr>
          <p:cNvPr id="16" name="Image 6" descr="preencoded.png">
            <a:extLst>
              <a:ext uri="{FF2B5EF4-FFF2-40B4-BE49-F238E27FC236}">
                <a16:creationId xmlns:a16="http://schemas.microsoft.com/office/drawing/2014/main" id="{3D216311-B467-8491-9831-1AD81105FA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933950" y="5276850"/>
            <a:ext cx="1133475" cy="38100"/>
          </a:xfrm>
          <a:prstGeom prst="rect">
            <a:avLst/>
          </a:prstGeom>
        </p:spPr>
      </p:pic>
      <p:pic>
        <p:nvPicPr>
          <p:cNvPr id="17" name="Image 7" descr="preencoded.png">
            <a:extLst>
              <a:ext uri="{FF2B5EF4-FFF2-40B4-BE49-F238E27FC236}">
                <a16:creationId xmlns:a16="http://schemas.microsoft.com/office/drawing/2014/main" id="{7C4F7B2B-146C-C673-B3EC-483DEA4E6A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258425" y="5276850"/>
            <a:ext cx="1133475" cy="38100"/>
          </a:xfrm>
          <a:prstGeom prst="rect">
            <a:avLst/>
          </a:prstGeom>
        </p:spPr>
      </p:pic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07A3EED4-44DF-5396-3DB3-F35A143F18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876925" y="5100633"/>
            <a:ext cx="222610" cy="390529"/>
          </a:xfrm>
          <a:prstGeom prst="rect">
            <a:avLst/>
          </a:prstGeom>
        </p:spPr>
      </p:pic>
      <p:pic>
        <p:nvPicPr>
          <p:cNvPr id="19" name="Image 9" descr="preencoded.png">
            <a:extLst>
              <a:ext uri="{FF2B5EF4-FFF2-40B4-BE49-F238E27FC236}">
                <a16:creationId xmlns:a16="http://schemas.microsoft.com/office/drawing/2014/main" id="{D813E794-F284-BF61-72A7-B0347E0B10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1201400" y="5100633"/>
            <a:ext cx="222610" cy="390529"/>
          </a:xfrm>
          <a:prstGeom prst="rect">
            <a:avLst/>
          </a:prstGeom>
        </p:spPr>
      </p:pic>
      <p:sp>
        <p:nvSpPr>
          <p:cNvPr id="20" name="Text 1">
            <a:extLst>
              <a:ext uri="{FF2B5EF4-FFF2-40B4-BE49-F238E27FC236}">
                <a16:creationId xmlns:a16="http://schemas.microsoft.com/office/drawing/2014/main" id="{75320E08-1C8C-7A12-5BD1-7366C253C25E}"/>
              </a:ext>
            </a:extLst>
          </p:cNvPr>
          <p:cNvSpPr/>
          <p:nvPr/>
        </p:nvSpPr>
        <p:spPr>
          <a:xfrm>
            <a:off x="7229475" y="4791075"/>
            <a:ext cx="1924050" cy="184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dirty="0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59B75C91-DEA9-CBF9-E697-9053AFBF97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77100" y="4167184"/>
            <a:ext cx="1866897" cy="1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24000" y="1000125"/>
            <a:ext cx="116014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БАЗОВЫЕ КОНЦЕПЦИИ</a:t>
            </a:r>
            <a:endParaRPr lang="en-US" sz="420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59A811C8-A87D-6373-0628-ABECF65CB3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838700" y="3286125"/>
            <a:ext cx="3000375" cy="2752725"/>
          </a:xfrm>
          <a:prstGeom prst="rect">
            <a:avLst/>
          </a:prstGeom>
        </p:spPr>
      </p:pic>
      <p:pic>
        <p:nvPicPr>
          <p:cNvPr id="28" name="Image 4" descr="preencoded.png">
            <a:extLst>
              <a:ext uri="{FF2B5EF4-FFF2-40B4-BE49-F238E27FC236}">
                <a16:creationId xmlns:a16="http://schemas.microsoft.com/office/drawing/2014/main" id="{22AAD07E-42EC-485C-4FA5-21790CFAF5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105275" y="4638675"/>
            <a:ext cx="657225" cy="38100"/>
          </a:xfrm>
          <a:prstGeom prst="rect">
            <a:avLst/>
          </a:prstGeom>
        </p:spPr>
      </p:pic>
      <p:pic>
        <p:nvPicPr>
          <p:cNvPr id="29" name="Image 5" descr="preencoded.png">
            <a:extLst>
              <a:ext uri="{FF2B5EF4-FFF2-40B4-BE49-F238E27FC236}">
                <a16:creationId xmlns:a16="http://schemas.microsoft.com/office/drawing/2014/main" id="{C4C31291-F185-8A9E-E5FB-877C7E61A4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896225" y="4638675"/>
            <a:ext cx="657225" cy="38100"/>
          </a:xfrm>
          <a:prstGeom prst="rect">
            <a:avLst/>
          </a:prstGeom>
        </p:spPr>
      </p:pic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548FBBF1-6042-FC67-6E74-61EF98CC82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72000" y="4467220"/>
            <a:ext cx="222610" cy="390530"/>
          </a:xfrm>
          <a:prstGeom prst="rect">
            <a:avLst/>
          </a:prstGeom>
        </p:spPr>
      </p:pic>
      <p:pic>
        <p:nvPicPr>
          <p:cNvPr id="31" name="Image 7" descr="preencoded.png">
            <a:extLst>
              <a:ext uri="{FF2B5EF4-FFF2-40B4-BE49-F238E27FC236}">
                <a16:creationId xmlns:a16="http://schemas.microsoft.com/office/drawing/2014/main" id="{92DE6A8C-FA1C-D9F2-8160-18C401C1EF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362950" y="4467220"/>
            <a:ext cx="222610" cy="390530"/>
          </a:xfrm>
          <a:prstGeom prst="rect">
            <a:avLst/>
          </a:prstGeom>
        </p:spPr>
      </p:pic>
      <p:pic>
        <p:nvPicPr>
          <p:cNvPr id="32" name="Image 8" descr="preencoded.png">
            <a:extLst>
              <a:ext uri="{FF2B5EF4-FFF2-40B4-BE49-F238E27FC236}">
                <a16:creationId xmlns:a16="http://schemas.microsoft.com/office/drawing/2014/main" id="{CAA263D4-66C8-44FB-E82F-20A7560432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143500" y="4619625"/>
            <a:ext cx="2400300" cy="952500"/>
          </a:xfrm>
          <a:prstGeom prst="rect">
            <a:avLst/>
          </a:prstGeom>
        </p:spPr>
      </p:pic>
      <p:pic>
        <p:nvPicPr>
          <p:cNvPr id="33" name="Image 9" descr="preencoded.png">
            <a:extLst>
              <a:ext uri="{FF2B5EF4-FFF2-40B4-BE49-F238E27FC236}">
                <a16:creationId xmlns:a16="http://schemas.microsoft.com/office/drawing/2014/main" id="{80FA3215-1D80-7D05-5090-36029E1834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543050" y="4181475"/>
            <a:ext cx="2466975" cy="952500"/>
          </a:xfrm>
          <a:prstGeom prst="rect">
            <a:avLst/>
          </a:prstGeom>
        </p:spPr>
      </p:pic>
      <p:pic>
        <p:nvPicPr>
          <p:cNvPr id="34" name="Image 10" descr="preencoded.png">
            <a:extLst>
              <a:ext uri="{FF2B5EF4-FFF2-40B4-BE49-F238E27FC236}">
                <a16:creationId xmlns:a16="http://schemas.microsoft.com/office/drawing/2014/main" id="{365C32A2-2F9F-B46A-F0DB-B73A6DC7F5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648700" y="4181475"/>
            <a:ext cx="2962275" cy="952500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F39EE32B-4BDC-67B4-016C-2079A23DC9D9}"/>
              </a:ext>
            </a:extLst>
          </p:cNvPr>
          <p:cNvSpPr/>
          <p:nvPr/>
        </p:nvSpPr>
        <p:spPr>
          <a:xfrm>
            <a:off x="5495925" y="3752850"/>
            <a:ext cx="16764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МОДЕЛЬ</a:t>
            </a:r>
            <a:endParaRPr lang="en-US" sz="2700" dirty="0"/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6768F075-AFC9-7484-A78A-BF2FA2CC55F3}"/>
              </a:ext>
            </a:extLst>
          </p:cNvPr>
          <p:cNvSpPr/>
          <p:nvPr/>
        </p:nvSpPr>
        <p:spPr>
          <a:xfrm>
            <a:off x="5419724" y="4895850"/>
            <a:ext cx="19716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ПАРАМЕТРЫ</a:t>
            </a:r>
            <a:endParaRPr lang="en-US" sz="1950" dirty="0"/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CBA792FE-8585-9A36-419F-F64AC388A49D}"/>
              </a:ext>
            </a:extLst>
          </p:cNvPr>
          <p:cNvSpPr/>
          <p:nvPr/>
        </p:nvSpPr>
        <p:spPr>
          <a:xfrm>
            <a:off x="1681162" y="4457700"/>
            <a:ext cx="2190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ОБЪЕКТЫ (X)</a:t>
            </a:r>
            <a:endParaRPr lang="en-US" sz="1950" dirty="0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5E2F9D1C-C1F9-B8AE-61E9-C3061FAF78FE}"/>
              </a:ext>
            </a:extLst>
          </p:cNvPr>
          <p:cNvSpPr/>
          <p:nvPr/>
        </p:nvSpPr>
        <p:spPr>
          <a:xfrm>
            <a:off x="8934449" y="4457700"/>
            <a:ext cx="23907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ПРЕДСКАЗАНИЯ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238225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24000" y="1000125"/>
            <a:ext cx="116014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БАЗОВЫЕ КОНЦЕПЦИИ</a:t>
            </a:r>
            <a:endParaRPr lang="en-US" sz="4200" dirty="0"/>
          </a:p>
        </p:txBody>
      </p:sp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59A811C8-A87D-6373-0628-ABECF65CB3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838700" y="3286125"/>
            <a:ext cx="3000375" cy="2752725"/>
          </a:xfrm>
          <a:prstGeom prst="rect">
            <a:avLst/>
          </a:prstGeom>
        </p:spPr>
      </p:pic>
      <p:pic>
        <p:nvPicPr>
          <p:cNvPr id="28" name="Image 4" descr="preencoded.png">
            <a:extLst>
              <a:ext uri="{FF2B5EF4-FFF2-40B4-BE49-F238E27FC236}">
                <a16:creationId xmlns:a16="http://schemas.microsoft.com/office/drawing/2014/main" id="{22AAD07E-42EC-485C-4FA5-21790CFAF5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105275" y="4638675"/>
            <a:ext cx="657225" cy="38100"/>
          </a:xfrm>
          <a:prstGeom prst="rect">
            <a:avLst/>
          </a:prstGeom>
        </p:spPr>
      </p:pic>
      <p:pic>
        <p:nvPicPr>
          <p:cNvPr id="29" name="Image 5" descr="preencoded.png">
            <a:extLst>
              <a:ext uri="{FF2B5EF4-FFF2-40B4-BE49-F238E27FC236}">
                <a16:creationId xmlns:a16="http://schemas.microsoft.com/office/drawing/2014/main" id="{C4C31291-F185-8A9E-E5FB-877C7E61A4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896225" y="4638675"/>
            <a:ext cx="657225" cy="38100"/>
          </a:xfrm>
          <a:prstGeom prst="rect">
            <a:avLst/>
          </a:prstGeom>
        </p:spPr>
      </p:pic>
      <p:pic>
        <p:nvPicPr>
          <p:cNvPr id="30" name="Image 6" descr="preencoded.png">
            <a:extLst>
              <a:ext uri="{FF2B5EF4-FFF2-40B4-BE49-F238E27FC236}">
                <a16:creationId xmlns:a16="http://schemas.microsoft.com/office/drawing/2014/main" id="{548FBBF1-6042-FC67-6E74-61EF98CC82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572000" y="4467220"/>
            <a:ext cx="222610" cy="390530"/>
          </a:xfrm>
          <a:prstGeom prst="rect">
            <a:avLst/>
          </a:prstGeom>
        </p:spPr>
      </p:pic>
      <p:pic>
        <p:nvPicPr>
          <p:cNvPr id="31" name="Image 7" descr="preencoded.png">
            <a:extLst>
              <a:ext uri="{FF2B5EF4-FFF2-40B4-BE49-F238E27FC236}">
                <a16:creationId xmlns:a16="http://schemas.microsoft.com/office/drawing/2014/main" id="{92DE6A8C-FA1C-D9F2-8160-18C401C1EF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8362950" y="4467220"/>
            <a:ext cx="222610" cy="390530"/>
          </a:xfrm>
          <a:prstGeom prst="rect">
            <a:avLst/>
          </a:prstGeom>
        </p:spPr>
      </p:pic>
      <p:pic>
        <p:nvPicPr>
          <p:cNvPr id="32" name="Image 8" descr="preencoded.png">
            <a:extLst>
              <a:ext uri="{FF2B5EF4-FFF2-40B4-BE49-F238E27FC236}">
                <a16:creationId xmlns:a16="http://schemas.microsoft.com/office/drawing/2014/main" id="{CAA263D4-66C8-44FB-E82F-20A7560432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143500" y="4619625"/>
            <a:ext cx="2400300" cy="952500"/>
          </a:xfrm>
          <a:prstGeom prst="rect">
            <a:avLst/>
          </a:prstGeom>
        </p:spPr>
      </p:pic>
      <p:pic>
        <p:nvPicPr>
          <p:cNvPr id="33" name="Image 9" descr="preencoded.png">
            <a:extLst>
              <a:ext uri="{FF2B5EF4-FFF2-40B4-BE49-F238E27FC236}">
                <a16:creationId xmlns:a16="http://schemas.microsoft.com/office/drawing/2014/main" id="{80FA3215-1D80-7D05-5090-36029E1834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543050" y="4181475"/>
            <a:ext cx="2466975" cy="952500"/>
          </a:xfrm>
          <a:prstGeom prst="rect">
            <a:avLst/>
          </a:prstGeom>
        </p:spPr>
      </p:pic>
      <p:pic>
        <p:nvPicPr>
          <p:cNvPr id="34" name="Image 10" descr="preencoded.png">
            <a:extLst>
              <a:ext uri="{FF2B5EF4-FFF2-40B4-BE49-F238E27FC236}">
                <a16:creationId xmlns:a16="http://schemas.microsoft.com/office/drawing/2014/main" id="{365C32A2-2F9F-B46A-F0DB-B73A6DC7F5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648700" y="4181475"/>
            <a:ext cx="2962275" cy="952500"/>
          </a:xfrm>
          <a:prstGeom prst="rect">
            <a:avLst/>
          </a:prstGeom>
        </p:spPr>
      </p:pic>
      <p:sp>
        <p:nvSpPr>
          <p:cNvPr id="35" name="Text 1">
            <a:extLst>
              <a:ext uri="{FF2B5EF4-FFF2-40B4-BE49-F238E27FC236}">
                <a16:creationId xmlns:a16="http://schemas.microsoft.com/office/drawing/2014/main" id="{F39EE32B-4BDC-67B4-016C-2079A23DC9D9}"/>
              </a:ext>
            </a:extLst>
          </p:cNvPr>
          <p:cNvSpPr/>
          <p:nvPr/>
        </p:nvSpPr>
        <p:spPr>
          <a:xfrm>
            <a:off x="5495925" y="3752850"/>
            <a:ext cx="16764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МОДЕЛЬ</a:t>
            </a:r>
            <a:endParaRPr lang="en-US" sz="2700" dirty="0"/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6768F075-AFC9-7484-A78A-BF2FA2CC55F3}"/>
              </a:ext>
            </a:extLst>
          </p:cNvPr>
          <p:cNvSpPr/>
          <p:nvPr/>
        </p:nvSpPr>
        <p:spPr>
          <a:xfrm>
            <a:off x="5419724" y="4895850"/>
            <a:ext cx="19716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ПАРАМЕТРЫ</a:t>
            </a:r>
            <a:endParaRPr lang="en-US" sz="1950" dirty="0"/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CBA792FE-8585-9A36-419F-F64AC388A49D}"/>
              </a:ext>
            </a:extLst>
          </p:cNvPr>
          <p:cNvSpPr/>
          <p:nvPr/>
        </p:nvSpPr>
        <p:spPr>
          <a:xfrm>
            <a:off x="1681162" y="4457700"/>
            <a:ext cx="2190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ОБЪЕКТЫ (X)</a:t>
            </a:r>
            <a:endParaRPr lang="en-US" sz="1950" dirty="0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5E2F9D1C-C1F9-B8AE-61E9-C3061FAF78FE}"/>
              </a:ext>
            </a:extLst>
          </p:cNvPr>
          <p:cNvSpPr/>
          <p:nvPr/>
        </p:nvSpPr>
        <p:spPr>
          <a:xfrm>
            <a:off x="8934449" y="4457700"/>
            <a:ext cx="23907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ПРЕДСКАЗАНИЯ</a:t>
            </a:r>
            <a:endParaRPr lang="en-US" sz="19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277389C-789C-FB4C-9787-3CB98338C2F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2277725" y="2628900"/>
            <a:ext cx="2095500" cy="1905000"/>
          </a:xfrm>
          <a:prstGeom prst="rect">
            <a:avLst/>
          </a:prstGeom>
        </p:spPr>
      </p:pic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EC6984BD-0BF3-0E28-326E-B1F9DEB341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2277725" y="4629150"/>
            <a:ext cx="2095500" cy="190500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B5B0C738-33BC-4A4B-CE97-4923F0EE5C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4468475" y="2628900"/>
            <a:ext cx="2095500" cy="1905000"/>
          </a:xfrm>
          <a:prstGeom prst="rect">
            <a:avLst/>
          </a:prstGeom>
        </p:spPr>
      </p:pic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1F42A1F0-4E62-BB1B-9E61-DF9B481139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4468475" y="4629150"/>
            <a:ext cx="2095500" cy="1905000"/>
          </a:xfrm>
          <a:prstGeom prst="rect">
            <a:avLst/>
          </a:prstGeom>
        </p:spPr>
      </p:pic>
      <p:pic>
        <p:nvPicPr>
          <p:cNvPr id="10" name="Image 13" descr="preencoded.png">
            <a:extLst>
              <a:ext uri="{FF2B5EF4-FFF2-40B4-BE49-F238E27FC236}">
                <a16:creationId xmlns:a16="http://schemas.microsoft.com/office/drawing/2014/main" id="{67C4BE07-1337-CB1B-9B5D-197862462A8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490772" y="3560966"/>
            <a:ext cx="1677721" cy="665762"/>
          </a:xfrm>
          <a:prstGeom prst="rect">
            <a:avLst/>
          </a:prstGeom>
        </p:spPr>
      </p:pic>
      <p:pic>
        <p:nvPicPr>
          <p:cNvPr id="11" name="Image 14" descr="preencoded.png">
            <a:extLst>
              <a:ext uri="{FF2B5EF4-FFF2-40B4-BE49-F238E27FC236}">
                <a16:creationId xmlns:a16="http://schemas.microsoft.com/office/drawing/2014/main" id="{5255BCFA-9D0B-1892-EC36-403C8F8338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2490772" y="5561216"/>
            <a:ext cx="1677721" cy="665761"/>
          </a:xfrm>
          <a:prstGeom prst="rect">
            <a:avLst/>
          </a:prstGeom>
        </p:spPr>
      </p:pic>
      <p:pic>
        <p:nvPicPr>
          <p:cNvPr id="12" name="Image 15" descr="preencoded.png">
            <a:extLst>
              <a:ext uri="{FF2B5EF4-FFF2-40B4-BE49-F238E27FC236}">
                <a16:creationId xmlns:a16="http://schemas.microsoft.com/office/drawing/2014/main" id="{C539A96E-8B71-D88F-37A5-A99AE54815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4681522" y="3560966"/>
            <a:ext cx="1677721" cy="665762"/>
          </a:xfrm>
          <a:prstGeom prst="rect">
            <a:avLst/>
          </a:prstGeom>
        </p:spPr>
      </p:pic>
      <p:pic>
        <p:nvPicPr>
          <p:cNvPr id="13" name="Image 16" descr="preencoded.png">
            <a:extLst>
              <a:ext uri="{FF2B5EF4-FFF2-40B4-BE49-F238E27FC236}">
                <a16:creationId xmlns:a16="http://schemas.microsoft.com/office/drawing/2014/main" id="{5041B556-3891-F579-7B46-CE8F72CEE34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4681522" y="5561216"/>
            <a:ext cx="1677721" cy="665761"/>
          </a:xfrm>
          <a:prstGeom prst="rect">
            <a:avLst/>
          </a:prstGeom>
        </p:spPr>
      </p:pic>
      <p:pic>
        <p:nvPicPr>
          <p:cNvPr id="14" name="Image 19" descr="preencoded.png">
            <a:extLst>
              <a:ext uri="{FF2B5EF4-FFF2-40B4-BE49-F238E27FC236}">
                <a16:creationId xmlns:a16="http://schemas.microsoft.com/office/drawing/2014/main" id="{2ADC03EF-1114-7F64-B236-B35901CCCDB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2039600" y="2390775"/>
            <a:ext cx="4762500" cy="4381500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0B781F07-E3E9-9BB5-200A-8EEE4DD64F86}"/>
              </a:ext>
            </a:extLst>
          </p:cNvPr>
          <p:cNvSpPr/>
          <p:nvPr/>
        </p:nvSpPr>
        <p:spPr>
          <a:xfrm>
            <a:off x="11782425" y="7077075"/>
            <a:ext cx="52578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А — СЕМЕЙСТВО МОДЕЛЕЙ</a:t>
            </a:r>
            <a:endParaRPr lang="en-US" sz="27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8C545203-2EA8-3E0E-1C4B-AEA4444590CE}"/>
              </a:ext>
            </a:extLst>
          </p:cNvPr>
          <p:cNvSpPr/>
          <p:nvPr/>
        </p:nvSpPr>
        <p:spPr>
          <a:xfrm>
            <a:off x="12734925" y="2955123"/>
            <a:ext cx="11715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7"/>
              </a:lnSpc>
              <a:spcAft>
                <a:spcPts val="262"/>
              </a:spcAft>
              <a:buNone/>
            </a:pPr>
            <a:r>
              <a:rPr lang="en-US" sz="1875" kern="0" spc="105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МОДЕЛЬ</a:t>
            </a:r>
            <a:endParaRPr lang="en-US" sz="1875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A0D97941-C22C-6499-3E30-00A3A7C69112}"/>
              </a:ext>
            </a:extLst>
          </p:cNvPr>
          <p:cNvSpPr/>
          <p:nvPr/>
        </p:nvSpPr>
        <p:spPr>
          <a:xfrm>
            <a:off x="12734925" y="4955373"/>
            <a:ext cx="11715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7"/>
              </a:lnSpc>
              <a:spcAft>
                <a:spcPts val="262"/>
              </a:spcAft>
              <a:buNone/>
            </a:pPr>
            <a:r>
              <a:rPr lang="en-US" sz="1875" kern="0" spc="105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МОДЕЛЬ</a:t>
            </a:r>
            <a:endParaRPr lang="en-US" sz="1875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88D77F01-CBA7-8490-ADF1-3FE78D448249}"/>
              </a:ext>
            </a:extLst>
          </p:cNvPr>
          <p:cNvSpPr/>
          <p:nvPr/>
        </p:nvSpPr>
        <p:spPr>
          <a:xfrm>
            <a:off x="14925675" y="2955123"/>
            <a:ext cx="11715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7"/>
              </a:lnSpc>
              <a:spcAft>
                <a:spcPts val="262"/>
              </a:spcAft>
              <a:buNone/>
            </a:pPr>
            <a:r>
              <a:rPr lang="en-US" sz="1875" kern="0" spc="105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МОДЕЛЬ</a:t>
            </a:r>
            <a:endParaRPr lang="en-US" sz="1875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99ADD7A8-6132-32A3-7B79-78D9931F23DA}"/>
              </a:ext>
            </a:extLst>
          </p:cNvPr>
          <p:cNvSpPr/>
          <p:nvPr/>
        </p:nvSpPr>
        <p:spPr>
          <a:xfrm>
            <a:off x="14925675" y="4955373"/>
            <a:ext cx="11715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7"/>
              </a:lnSpc>
              <a:spcAft>
                <a:spcPts val="262"/>
              </a:spcAft>
              <a:buNone/>
            </a:pPr>
            <a:r>
              <a:rPr lang="en-US" sz="1875" kern="0" spc="105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МОДЕЛЬ</a:t>
            </a:r>
            <a:endParaRPr lang="en-US" sz="1875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425213CE-D012-80ED-5F73-E129B8EE225A}"/>
              </a:ext>
            </a:extLst>
          </p:cNvPr>
          <p:cNvSpPr/>
          <p:nvPr/>
        </p:nvSpPr>
        <p:spPr>
          <a:xfrm>
            <a:off x="12677775" y="3754036"/>
            <a:ext cx="12573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7"/>
              </a:lnSpc>
              <a:spcAft>
                <a:spcPts val="262"/>
              </a:spcAft>
              <a:buNone/>
            </a:pPr>
            <a:r>
              <a:rPr lang="en-US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ПАРАМЕТР</a:t>
            </a:r>
            <a:r>
              <a:rPr lang="ru-RU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=</a:t>
            </a:r>
            <a:r>
              <a:rPr lang="en-US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1</a:t>
            </a:r>
            <a:endParaRPr lang="en-US" sz="135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5628BF4F-46B1-56BA-48C4-25A66294A348}"/>
              </a:ext>
            </a:extLst>
          </p:cNvPr>
          <p:cNvSpPr/>
          <p:nvPr/>
        </p:nvSpPr>
        <p:spPr>
          <a:xfrm>
            <a:off x="12677775" y="5754287"/>
            <a:ext cx="12858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7"/>
              </a:lnSpc>
              <a:spcAft>
                <a:spcPts val="262"/>
              </a:spcAft>
              <a:buNone/>
            </a:pPr>
            <a:r>
              <a:rPr lang="en-US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ПАРАМЕТР </a:t>
            </a:r>
            <a:r>
              <a:rPr lang="ru-RU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= </a:t>
            </a:r>
            <a:r>
              <a:rPr lang="en-US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3</a:t>
            </a:r>
            <a:endParaRPr lang="en-US" sz="135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FDB7B582-06AD-1F6A-7AC0-68AE2611AB4D}"/>
              </a:ext>
            </a:extLst>
          </p:cNvPr>
          <p:cNvSpPr/>
          <p:nvPr/>
        </p:nvSpPr>
        <p:spPr>
          <a:xfrm>
            <a:off x="14868525" y="3754036"/>
            <a:ext cx="1490718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7"/>
              </a:lnSpc>
              <a:spcAft>
                <a:spcPts val="262"/>
              </a:spcAft>
              <a:buNone/>
            </a:pPr>
            <a:r>
              <a:rPr lang="en-US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ПАРАМЕТР</a:t>
            </a:r>
            <a:r>
              <a:rPr lang="ru-RU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=</a:t>
            </a:r>
            <a:r>
              <a:rPr lang="en-US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2</a:t>
            </a:r>
            <a:endParaRPr lang="en-US" sz="135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ACC80192-8BD4-666F-7C31-03E4C8985993}"/>
              </a:ext>
            </a:extLst>
          </p:cNvPr>
          <p:cNvSpPr/>
          <p:nvPr/>
        </p:nvSpPr>
        <p:spPr>
          <a:xfrm>
            <a:off x="14868525" y="5754287"/>
            <a:ext cx="1490718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7"/>
              </a:lnSpc>
              <a:spcAft>
                <a:spcPts val="262"/>
              </a:spcAft>
              <a:buNone/>
            </a:pPr>
            <a:r>
              <a:rPr lang="en-US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ПАРАМЕТР</a:t>
            </a:r>
            <a:r>
              <a:rPr lang="ru-RU" sz="1350" kern="0" spc="105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 = 4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6011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24000" y="1000125"/>
            <a:ext cx="116014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БАЗОВЫЕ КОНЦЕПЦИИ</a:t>
            </a:r>
            <a:endParaRPr lang="en-US" sz="4200" dirty="0"/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8F46022F-7A1D-2658-DADF-6A55EDCF6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838700" y="3286125"/>
            <a:ext cx="3000375" cy="2752725"/>
          </a:xfrm>
          <a:prstGeom prst="rect">
            <a:avLst/>
          </a:prstGeom>
        </p:spPr>
      </p:pic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DB2B5B35-894C-B898-FC84-1B503AD5F1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401550" y="4171950"/>
            <a:ext cx="3000375" cy="2105025"/>
          </a:xfrm>
          <a:prstGeom prst="rect">
            <a:avLst/>
          </a:prstGeom>
        </p:spPr>
      </p:pic>
      <p:pic>
        <p:nvPicPr>
          <p:cNvPr id="26" name="Image 5" descr="preencoded.png">
            <a:extLst>
              <a:ext uri="{FF2B5EF4-FFF2-40B4-BE49-F238E27FC236}">
                <a16:creationId xmlns:a16="http://schemas.microsoft.com/office/drawing/2014/main" id="{4BCB9822-BA89-04AD-DC5B-D88EF42115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105275" y="4638675"/>
            <a:ext cx="657225" cy="38100"/>
          </a:xfrm>
          <a:prstGeom prst="rect">
            <a:avLst/>
          </a:prstGeom>
        </p:spPr>
      </p:pic>
      <p:pic>
        <p:nvPicPr>
          <p:cNvPr id="39" name="Image 6" descr="preencoded.png">
            <a:extLst>
              <a:ext uri="{FF2B5EF4-FFF2-40B4-BE49-F238E27FC236}">
                <a16:creationId xmlns:a16="http://schemas.microsoft.com/office/drawing/2014/main" id="{F1CCD55B-BB9F-B1BD-99F7-DBE71C0BC1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896225" y="4638675"/>
            <a:ext cx="657225" cy="38100"/>
          </a:xfrm>
          <a:prstGeom prst="rect">
            <a:avLst/>
          </a:prstGeom>
        </p:spPr>
      </p:pic>
      <p:pic>
        <p:nvPicPr>
          <p:cNvPr id="40" name="Image 7" descr="preencoded.png">
            <a:extLst>
              <a:ext uri="{FF2B5EF4-FFF2-40B4-BE49-F238E27FC236}">
                <a16:creationId xmlns:a16="http://schemas.microsoft.com/office/drawing/2014/main" id="{7F39A85F-BA41-11D0-FF6B-0BD8D1C48D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668125" y="4638675"/>
            <a:ext cx="657225" cy="38100"/>
          </a:xfrm>
          <a:prstGeom prst="rect">
            <a:avLst/>
          </a:prstGeom>
        </p:spPr>
      </p:pic>
      <p:pic>
        <p:nvPicPr>
          <p:cNvPr id="41" name="Image 8" descr="preencoded.png">
            <a:extLst>
              <a:ext uri="{FF2B5EF4-FFF2-40B4-BE49-F238E27FC236}">
                <a16:creationId xmlns:a16="http://schemas.microsoft.com/office/drawing/2014/main" id="{6603AE92-0BD1-BB1F-92C3-667DF89D1C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668125" y="5781675"/>
            <a:ext cx="657225" cy="38100"/>
          </a:xfrm>
          <a:prstGeom prst="rect">
            <a:avLst/>
          </a:prstGeom>
        </p:spPr>
      </p:pic>
      <p:pic>
        <p:nvPicPr>
          <p:cNvPr id="42" name="Image 9" descr="preencoded.png">
            <a:extLst>
              <a:ext uri="{FF2B5EF4-FFF2-40B4-BE49-F238E27FC236}">
                <a16:creationId xmlns:a16="http://schemas.microsoft.com/office/drawing/2014/main" id="{0BBF7BF9-EAD7-0846-FA44-79EFBA4373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72000" y="4467220"/>
            <a:ext cx="222610" cy="390530"/>
          </a:xfrm>
          <a:prstGeom prst="rect">
            <a:avLst/>
          </a:prstGeom>
        </p:spPr>
      </p:pic>
      <p:pic>
        <p:nvPicPr>
          <p:cNvPr id="43" name="Image 10" descr="preencoded.png">
            <a:extLst>
              <a:ext uri="{FF2B5EF4-FFF2-40B4-BE49-F238E27FC236}">
                <a16:creationId xmlns:a16="http://schemas.microsoft.com/office/drawing/2014/main" id="{95CD8EC7-0905-5993-589C-799602453D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362950" y="4467220"/>
            <a:ext cx="222610" cy="390530"/>
          </a:xfrm>
          <a:prstGeom prst="rect">
            <a:avLst/>
          </a:prstGeom>
        </p:spPr>
      </p:pic>
      <p:pic>
        <p:nvPicPr>
          <p:cNvPr id="44" name="Image 11" descr="preencoded.png">
            <a:extLst>
              <a:ext uri="{FF2B5EF4-FFF2-40B4-BE49-F238E27FC236}">
                <a16:creationId xmlns:a16="http://schemas.microsoft.com/office/drawing/2014/main" id="{9829C7B6-40CC-5D9F-F65F-8ED5181355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134850" y="4467220"/>
            <a:ext cx="222610" cy="390530"/>
          </a:xfrm>
          <a:prstGeom prst="rect">
            <a:avLst/>
          </a:prstGeom>
        </p:spPr>
      </p:pic>
      <p:pic>
        <p:nvPicPr>
          <p:cNvPr id="45" name="Image 12" descr="preencoded.png">
            <a:extLst>
              <a:ext uri="{FF2B5EF4-FFF2-40B4-BE49-F238E27FC236}">
                <a16:creationId xmlns:a16="http://schemas.microsoft.com/office/drawing/2014/main" id="{FF11A018-B67B-50C2-0354-49E5DD703A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134850" y="5610221"/>
            <a:ext cx="222610" cy="390529"/>
          </a:xfrm>
          <a:prstGeom prst="rect">
            <a:avLst/>
          </a:prstGeom>
        </p:spPr>
      </p:pic>
      <p:pic>
        <p:nvPicPr>
          <p:cNvPr id="46" name="Image 13" descr="preencoded.png">
            <a:extLst>
              <a:ext uri="{FF2B5EF4-FFF2-40B4-BE49-F238E27FC236}">
                <a16:creationId xmlns:a16="http://schemas.microsoft.com/office/drawing/2014/main" id="{7307AE08-3FDA-5563-DD17-6A7ED7A1E4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143500" y="4619625"/>
            <a:ext cx="2400300" cy="952500"/>
          </a:xfrm>
          <a:prstGeom prst="rect">
            <a:avLst/>
          </a:prstGeom>
        </p:spPr>
      </p:pic>
      <p:pic>
        <p:nvPicPr>
          <p:cNvPr id="47" name="Image 14" descr="preencoded.png">
            <a:extLst>
              <a:ext uri="{FF2B5EF4-FFF2-40B4-BE49-F238E27FC236}">
                <a16:creationId xmlns:a16="http://schemas.microsoft.com/office/drawing/2014/main" id="{6509E787-4B9C-A8B6-D3A2-9243E2ACDE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543050" y="4181475"/>
            <a:ext cx="2466975" cy="952500"/>
          </a:xfrm>
          <a:prstGeom prst="rect">
            <a:avLst/>
          </a:prstGeom>
        </p:spPr>
      </p:pic>
      <p:pic>
        <p:nvPicPr>
          <p:cNvPr id="48" name="Image 15" descr="preencoded.png">
            <a:extLst>
              <a:ext uri="{FF2B5EF4-FFF2-40B4-BE49-F238E27FC236}">
                <a16:creationId xmlns:a16="http://schemas.microsoft.com/office/drawing/2014/main" id="{D05D27B0-C0B7-C95D-6A89-1452D21BD7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648700" y="4181475"/>
            <a:ext cx="2962275" cy="952500"/>
          </a:xfrm>
          <a:prstGeom prst="rect">
            <a:avLst/>
          </a:prstGeom>
        </p:spPr>
      </p:pic>
      <p:pic>
        <p:nvPicPr>
          <p:cNvPr id="49" name="Image 16" descr="preencoded.png">
            <a:extLst>
              <a:ext uri="{FF2B5EF4-FFF2-40B4-BE49-F238E27FC236}">
                <a16:creationId xmlns:a16="http://schemas.microsoft.com/office/drawing/2014/main" id="{10271915-2D7A-E49E-09CA-824B9707F4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648700" y="5324475"/>
            <a:ext cx="2962275" cy="952500"/>
          </a:xfrm>
          <a:prstGeom prst="rect">
            <a:avLst/>
          </a:prstGeom>
        </p:spPr>
      </p:pic>
      <p:pic>
        <p:nvPicPr>
          <p:cNvPr id="50" name="Image 17" descr="preencoded.png">
            <a:extLst>
              <a:ext uri="{FF2B5EF4-FFF2-40B4-BE49-F238E27FC236}">
                <a16:creationId xmlns:a16="http://schemas.microsoft.com/office/drawing/2014/main" id="{56D0D178-8BDA-2F12-F874-88AD8B1660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198598" y="6134100"/>
            <a:ext cx="7688852" cy="1433513"/>
          </a:xfrm>
          <a:prstGeom prst="rect">
            <a:avLst/>
          </a:prstGeom>
        </p:spPr>
      </p:pic>
      <p:sp>
        <p:nvSpPr>
          <p:cNvPr id="51" name="Text 1">
            <a:extLst>
              <a:ext uri="{FF2B5EF4-FFF2-40B4-BE49-F238E27FC236}">
                <a16:creationId xmlns:a16="http://schemas.microsoft.com/office/drawing/2014/main" id="{A08FFB78-FC71-B768-DC2F-C4CBA431CF4A}"/>
              </a:ext>
            </a:extLst>
          </p:cNvPr>
          <p:cNvSpPr/>
          <p:nvPr/>
        </p:nvSpPr>
        <p:spPr>
          <a:xfrm>
            <a:off x="5495925" y="3752850"/>
            <a:ext cx="16764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МОДЕЛЬ</a:t>
            </a:r>
            <a:endParaRPr lang="en-US" sz="2700" dirty="0"/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A5981286-3D96-8F7C-963C-5E065CFAC44B}"/>
              </a:ext>
            </a:extLst>
          </p:cNvPr>
          <p:cNvSpPr/>
          <p:nvPr/>
        </p:nvSpPr>
        <p:spPr>
          <a:xfrm>
            <a:off x="5419725" y="4895850"/>
            <a:ext cx="18288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ПАРАМЕТРЫ</a:t>
            </a:r>
            <a:endParaRPr lang="en-US" sz="1950" dirty="0"/>
          </a:p>
        </p:txBody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3DE4AF6F-9DAE-B0A6-9885-0B310453594D}"/>
              </a:ext>
            </a:extLst>
          </p:cNvPr>
          <p:cNvSpPr/>
          <p:nvPr/>
        </p:nvSpPr>
        <p:spPr>
          <a:xfrm>
            <a:off x="1736133" y="4429125"/>
            <a:ext cx="2190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ОБЪЕКТЫ (X)</a:t>
            </a:r>
            <a:endParaRPr lang="en-US" sz="1950" dirty="0"/>
          </a:p>
        </p:txBody>
      </p:sp>
      <p:sp>
        <p:nvSpPr>
          <p:cNvPr id="54" name="Text 4">
            <a:extLst>
              <a:ext uri="{FF2B5EF4-FFF2-40B4-BE49-F238E27FC236}">
                <a16:creationId xmlns:a16="http://schemas.microsoft.com/office/drawing/2014/main" id="{BC5F2603-4E68-87DD-E81B-D65269007745}"/>
              </a:ext>
            </a:extLst>
          </p:cNvPr>
          <p:cNvSpPr/>
          <p:nvPr/>
        </p:nvSpPr>
        <p:spPr>
          <a:xfrm>
            <a:off x="8998945" y="4473241"/>
            <a:ext cx="23907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ПРЕДСКАЗАНИЯ</a:t>
            </a:r>
            <a:endParaRPr lang="en-US" sz="1950" dirty="0"/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77F0C4BC-968A-F39E-E6EE-DCAE196F8365}"/>
              </a:ext>
            </a:extLst>
          </p:cNvPr>
          <p:cNvSpPr/>
          <p:nvPr/>
        </p:nvSpPr>
        <p:spPr>
          <a:xfrm>
            <a:off x="12822555" y="4781550"/>
            <a:ext cx="2124075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161D27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ФУНКЦИЯ
ПОТЕРЬ</a:t>
            </a:r>
            <a:endParaRPr lang="en-US" sz="2700" dirty="0"/>
          </a:p>
        </p:txBody>
      </p:sp>
      <p:sp>
        <p:nvSpPr>
          <p:cNvPr id="56" name="Text 6">
            <a:extLst>
              <a:ext uri="{FF2B5EF4-FFF2-40B4-BE49-F238E27FC236}">
                <a16:creationId xmlns:a16="http://schemas.microsoft.com/office/drawing/2014/main" id="{311E851D-EE40-727F-C11D-1397B0839A7C}"/>
              </a:ext>
            </a:extLst>
          </p:cNvPr>
          <p:cNvSpPr/>
          <p:nvPr/>
        </p:nvSpPr>
        <p:spPr>
          <a:xfrm>
            <a:off x="9191625" y="5591175"/>
            <a:ext cx="1876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ОТВЕТЫ (Y)</a:t>
            </a:r>
            <a:endParaRPr lang="en-US" sz="1950" dirty="0"/>
          </a:p>
        </p:txBody>
      </p:sp>
      <p:sp>
        <p:nvSpPr>
          <p:cNvPr id="57" name="Text 7">
            <a:extLst>
              <a:ext uri="{FF2B5EF4-FFF2-40B4-BE49-F238E27FC236}">
                <a16:creationId xmlns:a16="http://schemas.microsoft.com/office/drawing/2014/main" id="{A13916F6-98D4-476D-E228-10D2C015FD5A}"/>
              </a:ext>
            </a:extLst>
          </p:cNvPr>
          <p:cNvSpPr/>
          <p:nvPr/>
        </p:nvSpPr>
        <p:spPr>
          <a:xfrm>
            <a:off x="7305674" y="7934325"/>
            <a:ext cx="6090285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Q(a, X) – ОШИБКИ МОДЕЛИ
a(x) НА ГРУППЕ ОБЪЕКТОВ X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649108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43050" y="2162175"/>
            <a:ext cx="8763000" cy="70580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363325" y="3076575"/>
            <a:ext cx="1857375" cy="381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524000" y="1000125"/>
            <a:ext cx="112490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ФУНКЦИЯ ОШИБОК</a:t>
            </a:r>
            <a:endParaRPr lang="en-US" sz="4200" dirty="0">
              <a:latin typeface="+mj-lt"/>
            </a:endParaRPr>
          </a:p>
        </p:txBody>
      </p:sp>
      <p:sp>
        <p:nvSpPr>
          <p:cNvPr id="8" name="Text 1"/>
          <p:cNvSpPr/>
          <p:nvPr/>
        </p:nvSpPr>
        <p:spPr>
          <a:xfrm>
            <a:off x="9134475" y="8801099"/>
            <a:ext cx="1790199" cy="97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250" dirty="0">
                <a:solidFill>
                  <a:srgbClr val="44EB99"/>
                </a:solidFill>
                <a:ea typeface="Inter Regular" pitchFamily="34" charset="-122"/>
                <a:cs typeface="Inter Regular" pitchFamily="34" charset="-120"/>
              </a:rPr>
              <a:t>Weight (Parameter)</a:t>
            </a:r>
            <a:endParaRPr lang="en-US" sz="2250" dirty="0"/>
          </a:p>
        </p:txBody>
      </p:sp>
      <p:sp>
        <p:nvSpPr>
          <p:cNvPr id="9" name="Text 2"/>
          <p:cNvSpPr/>
          <p:nvPr/>
        </p:nvSpPr>
        <p:spPr>
          <a:xfrm>
            <a:off x="8267700" y="5638800"/>
            <a:ext cx="17526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250" dirty="0">
                <a:solidFill>
                  <a:srgbClr val="EBECF4"/>
                </a:solidFill>
                <a:ea typeface="Inter Regular" pitchFamily="34" charset="-122"/>
                <a:cs typeface="Inter Regular" pitchFamily="34" charset="-120"/>
              </a:rPr>
              <a:t>Initial Weight</a:t>
            </a:r>
            <a:endParaRPr lang="en-US" sz="2250" dirty="0"/>
          </a:p>
        </p:txBody>
      </p:sp>
      <p:sp>
        <p:nvSpPr>
          <p:cNvPr id="10" name="Text 3"/>
          <p:cNvSpPr/>
          <p:nvPr/>
        </p:nvSpPr>
        <p:spPr>
          <a:xfrm>
            <a:off x="3768390" y="7769392"/>
            <a:ext cx="19240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250" dirty="0">
                <a:solidFill>
                  <a:srgbClr val="EBECF4"/>
                </a:solidFill>
                <a:ea typeface="Inter Regular" pitchFamily="34" charset="-122"/>
                <a:cs typeface="Inter Regular" pitchFamily="34" charset="-120"/>
              </a:rPr>
              <a:t>Global</a:t>
            </a:r>
            <a:r>
              <a:rPr lang="ru-RU" sz="2250" dirty="0">
                <a:solidFill>
                  <a:srgbClr val="EBECF4"/>
                </a:solidFill>
                <a:ea typeface="Inter Regular" pitchFamily="34" charset="-122"/>
                <a:cs typeface="Inter Regular" pitchFamily="34" charset="-120"/>
              </a:rPr>
              <a:t>  </a:t>
            </a:r>
            <a:r>
              <a:rPr lang="en-US" sz="2250" dirty="0">
                <a:solidFill>
                  <a:srgbClr val="EBECF4"/>
                </a:solidFill>
                <a:ea typeface="Inter Regular" pitchFamily="34" charset="-122"/>
                <a:cs typeface="Inter Regular" pitchFamily="34" charset="-120"/>
              </a:rPr>
              <a:t>Minimum</a:t>
            </a:r>
            <a:endParaRPr lang="en-US" sz="2250" dirty="0"/>
          </a:p>
        </p:txBody>
      </p:sp>
      <p:sp>
        <p:nvSpPr>
          <p:cNvPr id="11" name="Text 4"/>
          <p:cNvSpPr/>
          <p:nvPr/>
        </p:nvSpPr>
        <p:spPr>
          <a:xfrm>
            <a:off x="638175" y="1870017"/>
            <a:ext cx="2007871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400" dirty="0">
                <a:solidFill>
                  <a:srgbClr val="44EB99"/>
                </a:solidFill>
                <a:ea typeface="Inter Regular" pitchFamily="34" charset="-122"/>
                <a:cs typeface="Inter Regular" pitchFamily="34" charset="-120"/>
              </a:rPr>
              <a:t>Loss</a:t>
            </a:r>
            <a:endParaRPr lang="ru-RU" sz="2400" dirty="0">
              <a:solidFill>
                <a:srgbClr val="44EB99"/>
              </a:solidFill>
              <a:ea typeface="Inter Regular" pitchFamily="34" charset="-122"/>
              <a:cs typeface="Inter Regular" pitchFamily="34" charset="-120"/>
            </a:endParaRPr>
          </a:p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ru-RU" sz="2400" dirty="0">
                <a:solidFill>
                  <a:srgbClr val="44EB99"/>
                </a:solidFill>
                <a:ea typeface="Inter Regular" pitchFamily="34" charset="-122"/>
              </a:rPr>
              <a:t>(Ошибка)</a:t>
            </a:r>
            <a:endParaRPr lang="en-US" sz="2400" dirty="0"/>
          </a:p>
        </p:txBody>
      </p:sp>
      <p:sp>
        <p:nvSpPr>
          <p:cNvPr id="12" name="Text 5"/>
          <p:cNvSpPr/>
          <p:nvPr/>
        </p:nvSpPr>
        <p:spPr>
          <a:xfrm>
            <a:off x="9363075" y="2867025"/>
            <a:ext cx="18478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75" dirty="0">
                <a:solidFill>
                  <a:srgbClr val="44EB99"/>
                </a:solidFill>
                <a:ea typeface="Inter Bold Italic" pitchFamily="34" charset="-122"/>
                <a:cs typeface="Inter Bold Italic" pitchFamily="34" charset="-120"/>
              </a:rPr>
              <a:t>gradient =</a:t>
            </a:r>
            <a:endParaRPr lang="en-US" sz="2700" dirty="0"/>
          </a:p>
        </p:txBody>
      </p:sp>
      <p:sp>
        <p:nvSpPr>
          <p:cNvPr id="13" name="Text 6"/>
          <p:cNvSpPr/>
          <p:nvPr/>
        </p:nvSpPr>
        <p:spPr>
          <a:xfrm>
            <a:off x="11534775" y="2581275"/>
            <a:ext cx="15430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b="1" kern="0" spc="75" dirty="0">
                <a:solidFill>
                  <a:srgbClr val="44EB99"/>
                </a:solidFill>
                <a:ea typeface="SB Sans Display Bold" pitchFamily="34" charset="-122"/>
                <a:cs typeface="SB Sans Display Bold" pitchFamily="34" charset="-120"/>
              </a:rPr>
              <a:t>∂loss (w)</a:t>
            </a:r>
            <a:endParaRPr lang="en-US" sz="2700" dirty="0"/>
          </a:p>
        </p:txBody>
      </p:sp>
      <p:sp>
        <p:nvSpPr>
          <p:cNvPr id="14" name="Text 7"/>
          <p:cNvSpPr/>
          <p:nvPr/>
        </p:nvSpPr>
        <p:spPr>
          <a:xfrm>
            <a:off x="12058650" y="3190875"/>
            <a:ext cx="5048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b="1" kern="0" spc="75" dirty="0">
                <a:solidFill>
                  <a:srgbClr val="44EB99"/>
                </a:solidFill>
                <a:ea typeface="SB Sans Display Bold" pitchFamily="34" charset="-122"/>
                <a:cs typeface="SB Sans Display Bold" pitchFamily="34" charset="-120"/>
              </a:rPr>
              <a:t>∂w</a:t>
            </a:r>
            <a:endParaRPr lang="en-US" sz="27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524000" y="1000125"/>
            <a:ext cx="112490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ФУНКЦИЯ ОШИБОК</a:t>
            </a:r>
            <a:endParaRPr lang="en-US" sz="4200" dirty="0">
              <a:latin typeface="+mj-lt"/>
            </a:endParaRPr>
          </a:p>
        </p:txBody>
      </p:sp>
      <p:pic>
        <p:nvPicPr>
          <p:cNvPr id="3074" name="Picture 2" descr="Intro to optimization in deep learning: Gradient Descent">
            <a:extLst>
              <a:ext uri="{FF2B5EF4-FFF2-40B4-BE49-F238E27FC236}">
                <a16:creationId xmlns:a16="http://schemas.microsoft.com/office/drawing/2014/main" id="{B1F3D289-8CE7-57BF-EBBD-2312E8C76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23" y="2095499"/>
            <a:ext cx="9943151" cy="74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585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24000" y="1000125"/>
            <a:ext cx="116014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latin typeface="+mj-lt"/>
                <a:ea typeface="Inter Black" pitchFamily="34" charset="-122"/>
                <a:cs typeface="Inter Black" pitchFamily="34" charset="-120"/>
              </a:rPr>
              <a:t>БАЗОВЫЕ КОНЦЕПЦИИ</a:t>
            </a:r>
            <a:endParaRPr lang="en-US" sz="4200" dirty="0">
              <a:latin typeface="+mj-lt"/>
            </a:endParaRPr>
          </a:p>
        </p:txBody>
      </p:sp>
      <p:pic>
        <p:nvPicPr>
          <p:cNvPr id="1026" name="Picture 2" descr="Best Gradient Descent GIFs | Gfycat">
            <a:extLst>
              <a:ext uri="{FF2B5EF4-FFF2-40B4-BE49-F238E27FC236}">
                <a16:creationId xmlns:a16="http://schemas.microsoft.com/office/drawing/2014/main" id="{9BF6A8C9-751F-E9ED-968F-C065C0A58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 bwMode="auto">
          <a:xfrm>
            <a:off x="2065334" y="1678380"/>
            <a:ext cx="14157331" cy="75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42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24000" y="1000125"/>
            <a:ext cx="116014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latin typeface="+mj-lt"/>
                <a:ea typeface="Inter Black" pitchFamily="34" charset="-122"/>
              </a:rPr>
              <a:t>ДОСПЕЦИАЛИЗАЦИИ</a:t>
            </a:r>
            <a:endParaRPr lang="en-US" sz="4200" dirty="0">
              <a:latin typeface="+mj-lt"/>
            </a:endParaRPr>
          </a:p>
        </p:txBody>
      </p:sp>
      <p:pic>
        <p:nvPicPr>
          <p:cNvPr id="6" name="Google Shape;166;p10">
            <a:extLst>
              <a:ext uri="{FF2B5EF4-FFF2-40B4-BE49-F238E27FC236}">
                <a16:creationId xmlns:a16="http://schemas.microsoft.com/office/drawing/2014/main" id="{B2989921-2BF9-396B-0897-EA24108C49E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59055" y="1976942"/>
            <a:ext cx="12400369" cy="7462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556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24000" y="2362200"/>
            <a:ext cx="13944600" cy="23145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543050" y="5857875"/>
            <a:ext cx="4429125" cy="28289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134225" y="5857875"/>
            <a:ext cx="8315325" cy="8477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134225" y="6848475"/>
            <a:ext cx="8315325" cy="8477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134225" y="7839075"/>
            <a:ext cx="8315325" cy="8477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959846" y="6243404"/>
            <a:ext cx="1224809" cy="10482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959911" y="7262522"/>
            <a:ext cx="1224679" cy="103880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976938" y="7262813"/>
            <a:ext cx="1171575" cy="381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ПРЕДИКТИВНЫЙ АНАЛИЗ</a:t>
            </a:r>
            <a:endParaRPr lang="en-US" sz="4200" dirty="0">
              <a:latin typeface="+mj-lt"/>
            </a:endParaRPr>
          </a:p>
        </p:txBody>
      </p:sp>
      <p:sp>
        <p:nvSpPr>
          <p:cNvPr id="14" name="Text 1"/>
          <p:cNvSpPr/>
          <p:nvPr/>
        </p:nvSpPr>
        <p:spPr>
          <a:xfrm>
            <a:off x="2171700" y="2876550"/>
            <a:ext cx="12630150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kern="0" spc="150" dirty="0">
                <a:solidFill>
                  <a:srgbClr val="861BE3"/>
                </a:solidFill>
                <a:ea typeface="Inter Extra Bold" pitchFamily="34" charset="-122"/>
                <a:cs typeface="Inter Extra Bold" pitchFamily="34" charset="-120"/>
              </a:rPr>
              <a:t>ПРЕДСКАЗАТЕЛЬНАЯ АНАЛИТИКА </a:t>
            </a:r>
            <a:r>
              <a:rPr lang="en-US" sz="2700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—</a:t>
            </a:r>
            <a:r>
              <a:rPr lang="en-US" sz="2700" kern="0" spc="150" dirty="0">
                <a:solidFill>
                  <a:srgbClr val="861BE3"/>
                </a:solidFill>
                <a:ea typeface="Inter Extra Bold" pitchFamily="34" charset="-122"/>
                <a:cs typeface="Inter Extra Bold" pitchFamily="34" charset="-120"/>
              </a:rPr>
              <a:t> </a:t>
            </a:r>
            <a:r>
              <a:rPr lang="en-US" sz="2700" dirty="0">
                <a:solidFill>
                  <a:srgbClr val="000000"/>
                </a:solidFill>
                <a:ea typeface="Inter Regular" pitchFamily="34" charset="-122"/>
                <a:cs typeface="Inter Regular" pitchFamily="34" charset="-120"/>
              </a:rPr>
              <a:t>класс методов анализа данных, концентрирующийся на прогнозировании будущего поведения объектов и субъектов с целью принятия оптимальных решений.</a:t>
            </a:r>
            <a:endParaRPr lang="en-US" sz="2700" dirty="0"/>
          </a:p>
        </p:txBody>
      </p:sp>
      <p:sp>
        <p:nvSpPr>
          <p:cNvPr id="15" name="Text 2"/>
          <p:cNvSpPr/>
          <p:nvPr/>
        </p:nvSpPr>
        <p:spPr>
          <a:xfrm>
            <a:off x="1952625" y="6400800"/>
            <a:ext cx="36195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700" kern="0" spc="150" dirty="0">
                <a:solidFill>
                  <a:srgbClr val="EBECF4"/>
                </a:solidFill>
                <a:ea typeface="Inter Extra Bold" pitchFamily="34" charset="-122"/>
                <a:cs typeface="Inter Extra Bold" pitchFamily="34" charset="-120"/>
              </a:rPr>
              <a:t>ОСНОВНЫЕ 
КОМПОНЕНТЫ
ПРЕДИКТИВНОЙ АНАЛИТИКИ</a:t>
            </a:r>
            <a:endParaRPr lang="en-US" sz="2700" dirty="0"/>
          </a:p>
        </p:txBody>
      </p:sp>
      <p:sp>
        <p:nvSpPr>
          <p:cNvPr id="16" name="Text 3"/>
          <p:cNvSpPr/>
          <p:nvPr/>
        </p:nvSpPr>
        <p:spPr>
          <a:xfrm>
            <a:off x="9486900" y="6076950"/>
            <a:ext cx="3619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700" b="1" dirty="0">
                <a:solidFill>
                  <a:srgbClr val="861BE3"/>
                </a:solidFill>
                <a:ea typeface="Inter Bold" pitchFamily="34" charset="-122"/>
                <a:cs typeface="Inter Bold" pitchFamily="34" charset="-120"/>
              </a:rPr>
              <a:t>СБОР ДАННЫХ</a:t>
            </a:r>
            <a:endParaRPr lang="en-US" sz="2700" dirty="0"/>
          </a:p>
        </p:txBody>
      </p:sp>
      <p:sp>
        <p:nvSpPr>
          <p:cNvPr id="17" name="Text 4"/>
          <p:cNvSpPr/>
          <p:nvPr/>
        </p:nvSpPr>
        <p:spPr>
          <a:xfrm>
            <a:off x="7848600" y="8048625"/>
            <a:ext cx="68865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700" b="1" dirty="0">
                <a:solidFill>
                  <a:srgbClr val="861BE3"/>
                </a:solidFill>
                <a:ea typeface="Inter Bold" pitchFamily="34" charset="-122"/>
                <a:cs typeface="Inter Bold" pitchFamily="34" charset="-120"/>
              </a:rPr>
              <a:t>ПРЕДИКТИВНОЕ МОДЕЛИРОВАНИЕ</a:t>
            </a:r>
            <a:endParaRPr lang="en-US" sz="2700" dirty="0"/>
          </a:p>
        </p:txBody>
      </p:sp>
      <p:sp>
        <p:nvSpPr>
          <p:cNvPr id="18" name="Text 5"/>
          <p:cNvSpPr/>
          <p:nvPr/>
        </p:nvSpPr>
        <p:spPr>
          <a:xfrm>
            <a:off x="7543800" y="7058025"/>
            <a:ext cx="75057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700" b="1" dirty="0">
                <a:solidFill>
                  <a:srgbClr val="861BE3"/>
                </a:solidFill>
                <a:ea typeface="Inter Bold" pitchFamily="34" charset="-122"/>
                <a:cs typeface="Inter Bold" pitchFamily="34" charset="-120"/>
              </a:rPr>
              <a:t>ИССЛЕДОВАТЕЛЬСКИЙ АНАЛИЗ ДАННЫХ</a:t>
            </a:r>
            <a:endParaRPr lang="en-US" sz="2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714750" y="2314575"/>
            <a:ext cx="4943475" cy="6591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543050" y="4857750"/>
            <a:ext cx="5143500" cy="8477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543050" y="8058150"/>
            <a:ext cx="5143500" cy="84772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24000" y="1000125"/>
            <a:ext cx="908304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ПРЕДИКТИВНЫЙ АНАЛИЗ</a:t>
            </a:r>
            <a:endParaRPr lang="en-US" sz="4200" dirty="0">
              <a:latin typeface="+mj-lt"/>
            </a:endParaRPr>
          </a:p>
        </p:txBody>
      </p:sp>
      <p:sp>
        <p:nvSpPr>
          <p:cNvPr id="9" name="Text 1"/>
          <p:cNvSpPr/>
          <p:nvPr/>
        </p:nvSpPr>
        <p:spPr>
          <a:xfrm>
            <a:off x="1819275" y="5067300"/>
            <a:ext cx="45815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2700" b="1" dirty="0">
                <a:solidFill>
                  <a:srgbClr val="EBECF4"/>
                </a:solidFill>
                <a:ea typeface="Inter Bold" pitchFamily="34" charset="-122"/>
                <a:cs typeface="Inter Bold" pitchFamily="34" charset="-120"/>
              </a:rPr>
              <a:t>ПРЕДИКТИВНЫЙ АНАЛИЗ</a:t>
            </a:r>
            <a:endParaRPr lang="en-US" sz="2700" dirty="0"/>
          </a:p>
        </p:txBody>
      </p:sp>
      <p:sp>
        <p:nvSpPr>
          <p:cNvPr id="10" name="Text 2"/>
          <p:cNvSpPr/>
          <p:nvPr/>
        </p:nvSpPr>
        <p:spPr>
          <a:xfrm>
            <a:off x="1819275" y="8267700"/>
            <a:ext cx="46767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250"/>
              </a:spcAft>
              <a:buNone/>
            </a:pPr>
            <a:r>
              <a:rPr lang="ru-RU" sz="2700" b="1" dirty="0">
                <a:solidFill>
                  <a:srgbClr val="EBECF4"/>
                </a:solidFill>
                <a:ea typeface="Inter Bold" pitchFamily="34" charset="-122"/>
              </a:rPr>
              <a:t>МАШИННОЕ ОБУЧЕНИЕ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92370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86775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b="1" kern="0" spc="375" dirty="0">
                <a:solidFill>
                  <a:srgbClr val="000000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Искусственный интеллект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9DBDB9-5DEC-206D-FA72-C7C5EC97CDAD}"/>
              </a:ext>
            </a:extLst>
          </p:cNvPr>
          <p:cNvSpPr txBox="1"/>
          <p:nvPr/>
        </p:nvSpPr>
        <p:spPr>
          <a:xfrm>
            <a:off x="1506844" y="2251368"/>
            <a:ext cx="151714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200" dirty="0"/>
              <a:t>Гефест создавал себе роботов–андроидов, </a:t>
            </a:r>
          </a:p>
          <a:p>
            <a:r>
              <a:rPr lang="ru-RU" sz="4200" dirty="0"/>
              <a:t>например, гигантского человекоподобного робота Талоса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200" dirty="0"/>
              <a:t>Особо мудрые раввины могли создавать големов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200" dirty="0"/>
              <a:t>Начиная с доктора Франкенштейна, дальше </a:t>
            </a:r>
            <a:r>
              <a:rPr lang="en" sz="4200" dirty="0"/>
              <a:t>AI </a:t>
            </a:r>
            <a:r>
              <a:rPr lang="ru-RU" sz="4200" dirty="0"/>
              <a:t>в литературе появляется постоянно</a:t>
            </a:r>
          </a:p>
        </p:txBody>
      </p:sp>
      <p:pic>
        <p:nvPicPr>
          <p:cNvPr id="1026" name="Picture 2" descr="Адрианна Майор: Боги и роботы">
            <a:extLst>
              <a:ext uri="{FF2B5EF4-FFF2-40B4-BE49-F238E27FC236}">
                <a16:creationId xmlns:a16="http://schemas.microsoft.com/office/drawing/2014/main" id="{8BACF245-ABA0-71AF-EA56-859F118C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31" y="5575355"/>
            <a:ext cx="6233172" cy="44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Чудовище Франкенштейна — Википедия">
            <a:extLst>
              <a:ext uri="{FF2B5EF4-FFF2-40B4-BE49-F238E27FC236}">
                <a16:creationId xmlns:a16="http://schemas.microsoft.com/office/drawing/2014/main" id="{B9CD417C-B564-13E9-EC62-92240D7A5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499" y="5575355"/>
            <a:ext cx="34798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69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86775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400" b="1" kern="0" spc="375" dirty="0">
                <a:solidFill>
                  <a:srgbClr val="000000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Искусственный интеллект </a:t>
            </a:r>
          </a:p>
        </p:txBody>
      </p:sp>
      <p:pic>
        <p:nvPicPr>
          <p:cNvPr id="23" name="Picture 2" descr="Автоматоны-андроиды семьи Жаке-Дро - KnowHow">
            <a:extLst>
              <a:ext uri="{FF2B5EF4-FFF2-40B4-BE49-F238E27FC236}">
                <a16:creationId xmlns:a16="http://schemas.microsoft.com/office/drawing/2014/main" id="{AB10B0E1-4FAF-B6EE-4EB2-694CED65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67" y="2699281"/>
            <a:ext cx="7135749" cy="54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ШАХМАТНЫЙ АВТОМАТОН... - KADUN шахматы•нарды•подарки | Facebook">
            <a:extLst>
              <a:ext uri="{FF2B5EF4-FFF2-40B4-BE49-F238E27FC236}">
                <a16:creationId xmlns:a16="http://schemas.microsoft.com/office/drawing/2014/main" id="{2FB34C6D-D885-FCF5-BED9-FC1520C9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649" y="2985926"/>
            <a:ext cx="8890401" cy="502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31B340-B0ED-0EA4-59D4-EA9E3C31ABFE}"/>
              </a:ext>
            </a:extLst>
          </p:cNvPr>
          <p:cNvSpPr txBox="1"/>
          <p:nvPr/>
        </p:nvSpPr>
        <p:spPr>
          <a:xfrm>
            <a:off x="1824262" y="8374929"/>
            <a:ext cx="6331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1D2633"/>
                </a:solidFill>
                <a:cs typeface="SB Sans Display" panose="020B0503040504020204" pitchFamily="34" charset="0"/>
              </a:rPr>
              <a:t>Автоматоны Жаке</a:t>
            </a:r>
            <a:r>
              <a:rPr lang="en-US" sz="4800" b="1" dirty="0">
                <a:solidFill>
                  <a:srgbClr val="1D2633"/>
                </a:solidFill>
                <a:cs typeface="SB Sans Display" panose="020B0503040504020204" pitchFamily="34" charset="0"/>
              </a:rPr>
              <a:t> </a:t>
            </a:r>
            <a:r>
              <a:rPr lang="ru-RU" sz="4800" b="1" dirty="0">
                <a:solidFill>
                  <a:srgbClr val="1D2633"/>
                </a:solidFill>
                <a:cs typeface="SB Sans Display" panose="020B0503040504020204" pitchFamily="34" charset="0"/>
              </a:rPr>
              <a:t>Дро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A1A1AF-06F9-2E24-689E-D4803866689E}"/>
              </a:ext>
            </a:extLst>
          </p:cNvPr>
          <p:cNvSpPr txBox="1"/>
          <p:nvPr/>
        </p:nvSpPr>
        <p:spPr>
          <a:xfrm>
            <a:off x="10934131" y="8380323"/>
            <a:ext cx="5088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1D2633"/>
                </a:solidFill>
                <a:cs typeface="SB Sans Display" panose="020B0503040504020204" pitchFamily="34" charset="0"/>
              </a:rPr>
              <a:t>Автоматон </a:t>
            </a:r>
            <a:r>
              <a:rPr lang="en-US" sz="4800" b="1" dirty="0">
                <a:solidFill>
                  <a:srgbClr val="1D2633"/>
                </a:solidFill>
                <a:cs typeface="SB Sans Display" panose="020B0503040504020204" pitchFamily="34" charset="0"/>
              </a:rPr>
              <a:t>`</a:t>
            </a:r>
            <a:r>
              <a:rPr lang="ru-RU" sz="4800" b="1" dirty="0">
                <a:solidFill>
                  <a:srgbClr val="1D2633"/>
                </a:solidFill>
                <a:cs typeface="SB Sans Display" panose="020B0503040504020204" pitchFamily="34" charset="0"/>
              </a:rPr>
              <a:t>Турок</a:t>
            </a:r>
            <a:r>
              <a:rPr lang="en-US" sz="4800" b="1" dirty="0">
                <a:solidFill>
                  <a:srgbClr val="1D2633"/>
                </a:solidFill>
                <a:cs typeface="SB Sans Display" panose="020B0503040504020204" pitchFamily="34" charset="0"/>
              </a:rPr>
              <a:t>`</a:t>
            </a:r>
            <a:endParaRPr lang="ru-RU" sz="4800" b="1" dirty="0">
              <a:solidFill>
                <a:srgbClr val="1D2633"/>
              </a:solidFill>
              <a:cs typeface="SB Sans Display" panose="020B0503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4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86775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Тест Тьюринга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983B8-BDDC-DCE7-A17A-00B677455E05}"/>
              </a:ext>
            </a:extLst>
          </p:cNvPr>
          <p:cNvSpPr txBox="1"/>
          <p:nvPr/>
        </p:nvSpPr>
        <p:spPr>
          <a:xfrm>
            <a:off x="775706" y="2306279"/>
            <a:ext cx="15171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" sz="4200" dirty="0"/>
              <a:t>AI </a:t>
            </a:r>
            <a:r>
              <a:rPr lang="ru-RU" sz="4200" dirty="0"/>
              <a:t>как наука начался с теста Тьюринга (1950)</a:t>
            </a:r>
          </a:p>
        </p:txBody>
      </p:sp>
      <p:pic>
        <p:nvPicPr>
          <p:cNvPr id="6" name="Picture 2" descr="Алан Тьюринг | Outlast вики | Fandom">
            <a:extLst>
              <a:ext uri="{FF2B5EF4-FFF2-40B4-BE49-F238E27FC236}">
                <a16:creationId xmlns:a16="http://schemas.microsoft.com/office/drawing/2014/main" id="{AC02289A-8514-D72B-9728-AADCB26B9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899" y="2306279"/>
            <a:ext cx="4461288" cy="622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12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86775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Тест Тьюринга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983B8-BDDC-DCE7-A17A-00B677455E05}"/>
              </a:ext>
            </a:extLst>
          </p:cNvPr>
          <p:cNvSpPr txBox="1"/>
          <p:nvPr/>
        </p:nvSpPr>
        <p:spPr>
          <a:xfrm>
            <a:off x="775706" y="2306279"/>
            <a:ext cx="11557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200" dirty="0"/>
              <a:t>Компьютер должен успешно выдать себя за человека в (письменном) диалоге между судьёй, человеком и компьютером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200" dirty="0"/>
          </a:p>
        </p:txBody>
      </p:sp>
      <p:pic>
        <p:nvPicPr>
          <p:cNvPr id="4098" name="Picture 2" descr="Как работает тест Тьюринга - Новости и аналитика инвестиций - Регион-Инвест">
            <a:extLst>
              <a:ext uri="{FF2B5EF4-FFF2-40B4-BE49-F238E27FC236}">
                <a16:creationId xmlns:a16="http://schemas.microsoft.com/office/drawing/2014/main" id="{57ED29A9-2F8F-0059-75E7-786A7AD45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690" y="4441512"/>
            <a:ext cx="9504620" cy="55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73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09546" y="8551550"/>
            <a:ext cx="5920376" cy="173544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00" b="1" dirty="0">
                <a:solidFill>
                  <a:srgbClr val="1D2633"/>
                </a:solidFill>
                <a:latin typeface="+mj-lt"/>
                <a:cs typeface="SB Sans Display" panose="020B0503040504020204" pitchFamily="34" charset="0"/>
              </a:rPr>
              <a:t>Дартмутский семинар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5AC26-7C2E-787D-0C65-3885C24CD0D6}"/>
              </a:ext>
            </a:extLst>
          </p:cNvPr>
          <p:cNvSpPr txBox="1"/>
          <p:nvPr/>
        </p:nvSpPr>
        <p:spPr>
          <a:xfrm>
            <a:off x="1506429" y="2071240"/>
            <a:ext cx="14876571" cy="19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200" dirty="0"/>
              <a:t>• Термин </a:t>
            </a:r>
            <a:r>
              <a:rPr lang="en" sz="4200" dirty="0"/>
              <a:t>AI </a:t>
            </a:r>
            <a:r>
              <a:rPr lang="ru-RU" sz="4200" dirty="0"/>
              <a:t>и формулировки основных задач появились в 1956 на семинаре в Дартмуте</a:t>
            </a:r>
          </a:p>
        </p:txBody>
      </p:sp>
      <p:pic>
        <p:nvPicPr>
          <p:cNvPr id="5122" name="Picture 2" descr="Маккарти, Джон — Википедия">
            <a:extLst>
              <a:ext uri="{FF2B5EF4-FFF2-40B4-BE49-F238E27FC236}">
                <a16:creationId xmlns:a16="http://schemas.microsoft.com/office/drawing/2014/main" id="{D6058750-3CA0-FE24-A736-26B37506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44127"/>
            <a:ext cx="3373497" cy="39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Минский, Марвин Ли — Википедия">
            <a:extLst>
              <a:ext uri="{FF2B5EF4-FFF2-40B4-BE49-F238E27FC236}">
                <a16:creationId xmlns:a16="http://schemas.microsoft.com/office/drawing/2014/main" id="{6F22EE66-07BA-DEB5-75DF-F404E127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06" y="4144127"/>
            <a:ext cx="3907805" cy="39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Шеннон, Клод — Википедия">
            <a:extLst>
              <a:ext uri="{FF2B5EF4-FFF2-40B4-BE49-F238E27FC236}">
                <a16:creationId xmlns:a16="http://schemas.microsoft.com/office/drawing/2014/main" id="{13596E61-2BD3-31F6-6A55-1227CCD3C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320" y="4144127"/>
            <a:ext cx="2840156" cy="39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14 января 1919 Родился Натаниэль Рочестер – создатель IBM 701 — История  технологий">
            <a:extLst>
              <a:ext uri="{FF2B5EF4-FFF2-40B4-BE49-F238E27FC236}">
                <a16:creationId xmlns:a16="http://schemas.microsoft.com/office/drawing/2014/main" id="{913F1078-FF38-FC6F-0996-D120326A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445" y="4144127"/>
            <a:ext cx="3907805" cy="39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D7C935-AC58-8511-7BBA-8BB7DA04D00D}"/>
              </a:ext>
            </a:extLst>
          </p:cNvPr>
          <p:cNvSpPr txBox="1"/>
          <p:nvPr/>
        </p:nvSpPr>
        <p:spPr>
          <a:xfrm>
            <a:off x="1506429" y="8345328"/>
            <a:ext cx="33734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600" dirty="0"/>
              <a:t>ДЖОН МАККАРТИ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98A82-4C63-55FA-BDDF-53A117E42469}"/>
              </a:ext>
            </a:extLst>
          </p:cNvPr>
          <p:cNvSpPr txBox="1"/>
          <p:nvPr/>
        </p:nvSpPr>
        <p:spPr>
          <a:xfrm>
            <a:off x="9393650" y="8327239"/>
            <a:ext cx="3373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КЛОД ШЕННОН</a:t>
            </a:r>
            <a:endParaRPr lang="ru-RU" sz="2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EF268-DE3D-7B28-BDBE-F348D279561C}"/>
              </a:ext>
            </a:extLst>
          </p:cNvPr>
          <p:cNvSpPr txBox="1"/>
          <p:nvPr/>
        </p:nvSpPr>
        <p:spPr>
          <a:xfrm>
            <a:off x="5592160" y="8345327"/>
            <a:ext cx="33734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600" dirty="0"/>
              <a:t>МАРВИН МИНСКИ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15ABE-DDB8-298D-47F5-782A880F4CC5}"/>
              </a:ext>
            </a:extLst>
          </p:cNvPr>
          <p:cNvSpPr txBox="1"/>
          <p:nvPr/>
        </p:nvSpPr>
        <p:spPr>
          <a:xfrm>
            <a:off x="12856448" y="8345327"/>
            <a:ext cx="4140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НАТАНИЭЛЬ РОЧЕСТЕР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8957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1305</Words>
  <Application>Microsoft Macintosh PowerPoint</Application>
  <PresentationFormat>Произвольный</PresentationFormat>
  <Paragraphs>194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Inter Black</vt:lpstr>
      <vt:lpstr>Inter Bold</vt:lpstr>
      <vt:lpstr>Inter Bold Italic</vt:lpstr>
      <vt:lpstr>Inter Extra Bold</vt:lpstr>
      <vt:lpstr>Inter Regular</vt:lpstr>
      <vt:lpstr>SB Sans Display</vt:lpstr>
      <vt:lpstr>SB Sans Display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Марк Хуббатулин</cp:lastModifiedBy>
  <cp:revision>40</cp:revision>
  <dcterms:created xsi:type="dcterms:W3CDTF">2023-05-29T09:27:51Z</dcterms:created>
  <dcterms:modified xsi:type="dcterms:W3CDTF">2024-02-28T19:00:48Z</dcterms:modified>
</cp:coreProperties>
</file>